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0" r:id="rId1"/>
  </p:sldMasterIdLst>
  <p:notesMasterIdLst>
    <p:notesMasterId r:id="rId32"/>
  </p:notesMasterIdLst>
  <p:sldIdLst>
    <p:sldId id="319" r:id="rId2"/>
    <p:sldId id="290" r:id="rId3"/>
    <p:sldId id="32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18" r:id="rId19"/>
    <p:sldId id="307" r:id="rId20"/>
    <p:sldId id="308" r:id="rId21"/>
    <p:sldId id="322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20" r:id="rId31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MjIzVqgO6Ac88uCtq80Hkg==" hashData="OH6aYbrmY4J/3hWQVGfoAx3EkRA="/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lvin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>
        <p:scale>
          <a:sx n="90" d="100"/>
          <a:sy n="90" d="100"/>
        </p:scale>
        <p:origin x="-900" y="-5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6" d="100"/>
        <a:sy n="86" d="100"/>
      </p:scale>
      <p:origin x="0" y="-15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13E2F-02E8-47FB-BCE9-24561639BE01}" type="datetimeFigureOut">
              <a:rPr lang="zh-TW" altLang="en-US" smtClean="0"/>
              <a:t>2015/9/16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F158E-7A41-4834-9E54-1F9AA2FF487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7587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6188E02-04E2-449D-B6FD-CDD0B525D0B9}" type="slidenum">
              <a:rPr lang="en-US" altLang="zh-TW" sz="1200" smtClean="0">
                <a:solidFill>
                  <a:srgbClr val="000000"/>
                </a:solidFill>
                <a:ea typeface="新細明體" pitchFamily="18" charset="-12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zh-TW" sz="1200" dirty="0" smtClean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21606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216068" name="Rectangle 3"/>
          <p:cNvSpPr>
            <a:spLocks noGrp="1"/>
          </p:cNvSpPr>
          <p:nvPr>
            <p:ph type="body" idx="1"/>
          </p:nvPr>
        </p:nvSpPr>
        <p:spPr>
          <a:xfrm>
            <a:off x="684213" y="4343400"/>
            <a:ext cx="54895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42" tIns="45871" rIns="91742" bIns="45871"/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2138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371C2DD1-D054-4D2C-B233-83E48FA35460}" type="slidenum">
              <a:rPr lang="en-US" altLang="zh-TW" b="0">
                <a:solidFill>
                  <a:prstClr val="black"/>
                </a:solidFill>
              </a:rPr>
              <a:pPr/>
              <a:t>11</a:t>
            </a:fld>
            <a:endParaRPr lang="en-US" altLang="zh-TW" b="0">
              <a:solidFill>
                <a:prstClr val="black"/>
              </a:solidFill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185224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defTabSz="91916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defTabSz="91916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defTabSz="91916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defTabSz="91916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A554AEA1-3521-4CCC-B478-CD1237F1CE4D}" type="slidenum">
              <a:rPr lang="zh-TW" altLang="en-US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pPr eaLnBrk="1" hangingPunct="1"/>
              <a:t>20</a:t>
            </a:fld>
            <a:endParaRPr lang="en-US" altLang="zh-TW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5974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51" tIns="46075" rIns="92151" bIns="46075" anchor="b"/>
          <a:lstStyle>
            <a:lvl1pPr defTabSz="8318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defTabSz="8318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defTabSz="8318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defTabSz="8318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defTabSz="8318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r" eaLnBrk="1" hangingPunct="1"/>
            <a:fld id="{15F4BB97-890A-4163-B223-1E1EA5ECF634}" type="slidenum">
              <a:rPr kumimoji="0" lang="zh-TW" altLang="en-US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pPr algn="r" eaLnBrk="1" hangingPunct="1"/>
              <a:t>20</a:t>
            </a:fld>
            <a:endParaRPr kumimoji="0" lang="en-US" altLang="zh-TW" sz="12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5974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91" tIns="46146" rIns="92291" bIns="46146" anchor="b"/>
          <a:lstStyle>
            <a:lvl1pPr defTabSz="83502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defTabSz="83502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defTabSz="83502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defTabSz="83502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defTabSz="835025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defTabSz="8350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r" eaLnBrk="1" hangingPunct="1"/>
            <a:fld id="{7B1F4C71-B859-4F4D-A51E-78E22440E273}" type="slidenum">
              <a:rPr kumimoji="0" lang="zh-TW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pPr algn="r" eaLnBrk="1" hangingPunct="1"/>
              <a:t>20</a:t>
            </a:fld>
            <a:endParaRPr kumimoji="0" lang="en-US" altLang="zh-TW" sz="12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597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32" tIns="47866" rIns="95732" bIns="47866" anchor="b"/>
          <a:lstStyle>
            <a:lvl1pPr defTabSz="863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defTabSz="863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defTabSz="863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defTabSz="863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defTabSz="863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r" eaLnBrk="1" hangingPunct="1"/>
            <a:fld id="{08871574-2944-4FDB-8603-68AED3D6BB6F}" type="slidenum">
              <a:rPr kumimoji="0" lang="zh-TW" altLang="en-US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pPr algn="r" eaLnBrk="1" hangingPunct="1"/>
              <a:t>20</a:t>
            </a:fld>
            <a:endParaRPr kumimoji="0" lang="en-US" altLang="zh-TW" sz="12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59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</p:spPr>
        <p:txBody>
          <a:bodyPr lIns="95732" tIns="47866" rIns="95732" bIns="47866"/>
          <a:lstStyle/>
          <a:p>
            <a:pPr eaLnBrk="1" hangingPunct="1"/>
            <a:endParaRPr lang="zh-TW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029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35" tIns="46518" rIns="93035" bIns="46518" anchor="b"/>
          <a:lstStyle/>
          <a:p>
            <a:pPr algn="r" defTabSz="928688"/>
            <a:fld id="{EC3E7D41-9800-4B64-976F-14F2BC650FE6}" type="slidenum">
              <a:rPr lang="zh-CN" altLang="en-US" sz="1200">
                <a:latin typeface="Times New Roman" pitchFamily="18" charset="0"/>
              </a:rPr>
              <a:pPr algn="r" defTabSz="928688"/>
              <a:t>21</a:t>
            </a:fld>
            <a:endParaRPr lang="en-US" altLang="zh-CN" sz="1200">
              <a:latin typeface="Times New Roman" pitchFamily="18" charset="0"/>
            </a:endParaRPr>
          </a:p>
        </p:txBody>
      </p:sp>
      <p:sp>
        <p:nvSpPr>
          <p:cNvPr id="25600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35" tIns="46518" rIns="93035" bIns="46518" anchor="b"/>
          <a:lstStyle/>
          <a:p>
            <a:pPr algn="r" defTabSz="928688"/>
            <a:fld id="{4C06F884-806A-467C-931C-E7B390612FB1}" type="slidenum">
              <a:rPr lang="zh-CN" altLang="en-US" sz="1200">
                <a:latin typeface="Times New Roman" pitchFamily="18" charset="0"/>
              </a:rPr>
              <a:pPr algn="r" defTabSz="928688"/>
              <a:t>21</a:t>
            </a:fld>
            <a:endParaRPr lang="en-US" altLang="zh-CN" sz="1200">
              <a:latin typeface="Times New Roman" pitchFamily="18" charset="0"/>
            </a:endParaRPr>
          </a:p>
        </p:txBody>
      </p:sp>
      <p:sp>
        <p:nvSpPr>
          <p:cNvPr id="25600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latin typeface="Times New Roman" pitchFamily="18" charset="0"/>
            </a:endParaRPr>
          </a:p>
        </p:txBody>
      </p:sp>
      <p:sp>
        <p:nvSpPr>
          <p:cNvPr id="256006" name="Slide Number Placeholder 3"/>
          <p:cNvSpPr txBox="1">
            <a:spLocks noGrp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7" rIns="93172" bIns="46587" anchor="b"/>
          <a:lstStyle/>
          <a:p>
            <a:pPr algn="r" defTabSz="931863"/>
            <a:fld id="{E92E3431-5A47-41DE-92A0-8F2D9E815A18}" type="slidenum">
              <a:rPr lang="zh-CN" altLang="en-US" sz="1200">
                <a:latin typeface="儷黑 Pro"/>
              </a:rPr>
              <a:pPr algn="r" defTabSz="931863"/>
              <a:t>21</a:t>
            </a:fld>
            <a:endParaRPr lang="en-US" altLang="zh-CN" sz="1200">
              <a:latin typeface="儷黑 Pro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915" tIns="51458" rIns="102915" bIns="51458" anchor="b"/>
          <a:lstStyle>
            <a:lvl1pPr defTabSz="92868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defTabSz="92868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defTabSz="92868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defTabSz="92868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defTabSz="92868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576734BD-0323-41C1-B15A-CB7A51FE8870}" type="slidenum">
              <a:rPr kumimoji="0" lang="zh-TW" altLang="en-US" sz="130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kumimoji="0" lang="en-US" altLang="zh-TW" sz="1300" smtClean="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6384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4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</p:spPr>
        <p:txBody>
          <a:bodyPr lIns="101151" tIns="50575" rIns="101151" bIns="50575"/>
          <a:lstStyle/>
          <a:p>
            <a:pPr eaLnBrk="1" hangingPunct="1"/>
            <a:endParaRPr lang="zh-TW" altLang="en-US" smtClean="0">
              <a:latin typeface="Times New Roman" panose="02020603050405020304" pitchFamily="18" charset="0"/>
            </a:endParaRPr>
          </a:p>
        </p:txBody>
      </p:sp>
      <p:sp>
        <p:nvSpPr>
          <p:cNvPr id="163845" name="Slide Number Placeholder 3"/>
          <p:cNvSpPr txBox="1">
            <a:spLocks noGrp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151" tIns="50575" rIns="101151" bIns="50575" anchor="b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7DB8C5E2-FAC4-485A-AB59-84B9B4744BDE}" type="slidenum">
              <a:rPr kumimoji="0" lang="zh-TW" altLang="en-US" sz="1300" smtClean="0">
                <a:solidFill>
                  <a:srgbClr val="000000"/>
                </a:solidFill>
                <a:ea typeface="MS PGothic" panose="020B0600070205080204" pitchFamily="34" charset="-128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kumimoji="0" lang="en-US" altLang="zh-TW" sz="1300" smtClea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9339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915" tIns="51458" rIns="102915" bIns="51458" anchor="b"/>
          <a:lstStyle>
            <a:lvl1pPr defTabSz="92868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defTabSz="92868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defTabSz="92868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defTabSz="92868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defTabSz="92868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ECE0A292-4001-4E53-85EC-913C3A336689}" type="slidenum">
              <a:rPr kumimoji="0" lang="zh-TW" altLang="en-US" sz="130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kumimoji="0" lang="en-US" altLang="zh-TW" sz="1300" smtClean="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62819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151" tIns="50575" rIns="101151" bIns="50575" anchor="b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8B5E2E96-8196-4EAB-9B91-4007D5EDD9CC}" type="slidenum">
              <a:rPr kumimoji="0" lang="zh-TW" altLang="en-US" sz="1300" smtClean="0">
                <a:solidFill>
                  <a:srgbClr val="000000"/>
                </a:solidFill>
                <a:ea typeface="MS PGothic" panose="020B0600070205080204" pitchFamily="34" charset="-128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kumimoji="0" lang="en-US" altLang="zh-TW" sz="1300" smtClea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6282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22" tIns="52462" rIns="104922" bIns="52462" anchor="b"/>
          <a:lstStyle>
            <a:lvl1pPr defTabSz="9461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defTabSz="9461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defTabSz="9461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defTabSz="9461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defTabSz="9461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0189407-4FBE-40AD-AA7F-FB2164E8BE88}" type="slidenum">
              <a:rPr kumimoji="0" lang="zh-TW" altLang="en-US" sz="130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kumimoji="0" lang="en-US" altLang="zh-TW" sz="1300" smtClean="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628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</p:spPr>
        <p:txBody>
          <a:bodyPr lIns="104922" tIns="52462" rIns="104922" bIns="52462"/>
          <a:lstStyle/>
          <a:p>
            <a:pPr eaLnBrk="1" hangingPunct="1"/>
            <a:endParaRPr lang="zh-TW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716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>
                <a:solidFill>
                  <a:prstClr val="white"/>
                </a:solidFill>
              </a:rPr>
              <a:pPr/>
              <a:t>9/16/2015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 </a:t>
            </a:r>
            <a:r>
              <a:rPr lang="zh-TW" altLang="en-US" smtClean="0"/>
              <a:t>按一下以編輯母片子標題樣式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5917"/>
            <a:ext cx="7772400" cy="1102519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56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>
                <a:solidFill>
                  <a:prstClr val="white"/>
                </a:solidFill>
              </a:rPr>
              <a:pPr/>
              <a:t>9/16/2015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615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>
                <a:solidFill>
                  <a:prstClr val="white"/>
                </a:solidFill>
              </a:rPr>
              <a:pPr/>
              <a:t>9/16/2015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60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971551"/>
            <a:ext cx="8229600" cy="3394472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9748B-8F4B-432B-922E-02C1C9D575EE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273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A77587-818E-4865-80E7-7B060D899040}" type="datetime1">
              <a:rPr lang="en-US" altLang="zh-TW"/>
              <a:pPr/>
              <a:t>9/16/2015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026F1-DCC3-489C-827C-C94045DF61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9508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>
                <a:solidFill>
                  <a:prstClr val="white"/>
                </a:solidFill>
              </a:rPr>
              <a:pPr/>
              <a:t>9/16/2015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7924800" cy="30861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05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721895"/>
            <a:ext cx="7885113" cy="1021556"/>
          </a:xfrm>
        </p:spPr>
        <p:txBody>
          <a:bodyPr anchor="t"/>
          <a:lstStyle>
            <a:lvl1pPr algn="l">
              <a:defRPr sz="2400" b="0" i="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596755"/>
            <a:ext cx="7885113" cy="1125140"/>
          </a:xfrm>
        </p:spPr>
        <p:txBody>
          <a:bodyPr anchor="b">
            <a:normAutofit/>
          </a:bodyPr>
          <a:lstStyle>
            <a:lvl1pPr marL="0" indent="0">
              <a:buNone/>
              <a:defRPr sz="1300" baseline="0">
                <a:solidFill>
                  <a:schemeClr val="tx2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>
                <a:solidFill>
                  <a:prstClr val="white"/>
                </a:solidFill>
              </a:rPr>
              <a:pPr/>
              <a:t>9/16/2015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46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3733800" cy="30861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200150"/>
            <a:ext cx="3733800" cy="30861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>
                <a:solidFill>
                  <a:prstClr val="white"/>
                </a:solidFill>
              </a:rPr>
              <a:pPr/>
              <a:t>9/16/2015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52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300" b="0" i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00151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300" b="0" i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>
                <a:solidFill>
                  <a:prstClr val="white"/>
                </a:solidFill>
              </a:rPr>
              <a:pPr/>
              <a:t>9/16/2015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39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>
                <a:solidFill>
                  <a:prstClr val="white"/>
                </a:solidFill>
              </a:rPr>
              <a:pPr/>
              <a:t>9/16/2015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3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>
                <a:solidFill>
                  <a:prstClr val="white"/>
                </a:solidFill>
              </a:rPr>
              <a:pPr/>
              <a:t>9/16/2015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136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085850"/>
            <a:ext cx="4648200" cy="3200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085850"/>
            <a:ext cx="2971800" cy="822960"/>
          </a:xfrm>
        </p:spPr>
        <p:txBody>
          <a:bodyPr anchor="b"/>
          <a:lstStyle>
            <a:lvl1pPr algn="l">
              <a:defRPr sz="14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1910919"/>
            <a:ext cx="2971800" cy="2375332"/>
          </a:xfrm>
        </p:spPr>
        <p:txBody>
          <a:bodyPr tIns="6858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>
                <a:solidFill>
                  <a:prstClr val="white"/>
                </a:solidFill>
              </a:rPr>
              <a:pPr/>
              <a:t>9/16/2015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65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85850"/>
            <a:ext cx="2971800" cy="822960"/>
          </a:xfrm>
        </p:spPr>
        <p:txBody>
          <a:bodyPr anchor="b"/>
          <a:lstStyle>
            <a:lvl1pPr algn="l">
              <a:defRPr sz="14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085850"/>
            <a:ext cx="3419856" cy="260604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1500" baseline="0">
                <a:solidFill>
                  <a:schemeClr val="tx1">
                    <a:lumMod val="6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10919"/>
            <a:ext cx="2971800" cy="1803832"/>
          </a:xfrm>
        </p:spPr>
        <p:txBody>
          <a:bodyPr tIns="6858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>
                <a:solidFill>
                  <a:prstClr val="white"/>
                </a:solidFill>
              </a:rPr>
              <a:pPr/>
              <a:t>9/16/2015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00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79248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4767264"/>
            <a:ext cx="15240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 strike="noStrike" spc="45" baseline="0">
                <a:solidFill>
                  <a:schemeClr val="tx1"/>
                </a:solidFill>
              </a:defRPr>
            </a:lvl1pPr>
          </a:lstStyle>
          <a:p>
            <a:pPr defTabSz="685800"/>
            <a:fld id="{8B3AFFF1-9C47-49F0-AE12-AF188F3F4E82}" type="datetime1">
              <a:rPr lang="en-US" smtClean="0">
                <a:solidFill>
                  <a:prstClr val="white"/>
                </a:solidFill>
              </a:rPr>
              <a:pPr defTabSz="685800"/>
              <a:t>9/16/2015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 cap="all" spc="45" baseline="0">
                <a:solidFill>
                  <a:schemeClr val="tx1"/>
                </a:solidFill>
              </a:defRPr>
            </a:lvl1pPr>
          </a:lstStyle>
          <a:p>
            <a:pPr defTabSz="6858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67264"/>
            <a:ext cx="990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 baseline="0">
                <a:solidFill>
                  <a:schemeClr val="tx1"/>
                </a:solidFill>
              </a:defRPr>
            </a:lvl1pPr>
          </a:lstStyle>
          <a:p>
            <a:pPr defTabSz="685800"/>
            <a:fld id="{38237106-F2ED-405E-BC33-CC3CF426205F}" type="slidenum">
              <a:rPr lang="en-US" smtClean="0">
                <a:solidFill>
                  <a:prstClr val="white"/>
                </a:solidFill>
              </a:rPr>
              <a:pPr defTabSz="6858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612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hf sldNum="0" hdr="0" ftr="0" dt="0"/>
  <p:txStyles>
    <p:titleStyle>
      <a:lvl1pPr algn="l" defTabSz="685800" rtl="0" eaLnBrk="1" latinLnBrk="0" hangingPunct="1">
        <a:spcBef>
          <a:spcPct val="0"/>
        </a:spcBef>
        <a:buNone/>
        <a:defRPr sz="2300" kern="1200" cap="all" spc="38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 spc="23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700" b="77000" l="0" r="100000">
                        <a14:foregroundMark x1="11500" y1="69100" x2="11500" y2="69100"/>
                        <a14:foregroundMark x1="11400" y1="68700" x2="11400" y2="68700"/>
                        <a14:foregroundMark x1="17200" y1="64000" x2="17200" y2="64000"/>
                        <a14:foregroundMark x1="17300" y1="62800" x2="17300" y2="62800"/>
                        <a14:foregroundMark x1="2900" y1="59300" x2="92500" y2="63500"/>
                        <a14:foregroundMark x1="85000" y1="67600" x2="98700" y2="70100"/>
                        <a14:foregroundMark x1="1200" y1="56900" x2="98600" y2="577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634" b="23183"/>
          <a:stretch/>
        </p:blipFill>
        <p:spPr>
          <a:xfrm>
            <a:off x="9441" y="4552950"/>
            <a:ext cx="7915360" cy="590550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83439" y="2114550"/>
            <a:ext cx="590384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44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副總裁級</a:t>
            </a:r>
            <a:r>
              <a:rPr lang="en-US" altLang="zh-TW" sz="44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44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32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Field Vice - President</a:t>
            </a:r>
            <a:endParaRPr lang="en-US" sz="3200" dirty="0">
              <a:solidFill>
                <a:srgbClr val="00206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487109" y="3464065"/>
            <a:ext cx="5496502" cy="74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四個佣金週期共賺取</a:t>
            </a:r>
            <a:r>
              <a:rPr lang="en-US" altLang="en-US" sz="2800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HK$276,000*</a:t>
            </a:r>
            <a:endParaRPr lang="en-US" altLang="en-US" sz="2800" dirty="0">
              <a:solidFill>
                <a:srgbClr val="002060"/>
              </a:solidFill>
              <a:latin typeface="Calibri"/>
              <a:ea typeface="Heiti TC Light"/>
              <a:cs typeface="Calibri"/>
            </a:endParaRPr>
          </a:p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sz="28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HK$276,000 in 4 Commission weeks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075" y="4171950"/>
            <a:ext cx="7467600" cy="7271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altLang="zh-TW" sz="800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*</a:t>
            </a:r>
            <a:r>
              <a:rPr lang="zh-TW" altLang="en-US" sz="800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本</a:t>
            </a:r>
            <a:r>
              <a:rPr lang="zh-TW" altLang="en-US" sz="8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r>
              <a:rPr lang="en-US" sz="8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dirty="0" err="1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 ™Owner</a:t>
            </a:r>
            <a:r>
              <a:rPr lang="en-US" sz="8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, nor are they intended to represent that any given Independent </a:t>
            </a:r>
            <a:r>
              <a:rPr lang="en-US" altLang="zh-TW" sz="800" dirty="0" err="1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 ™ Owner</a:t>
            </a:r>
            <a:r>
              <a:rPr lang="en-US" sz="8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 will earn income in that amount. The success of any Market Hong Kong Independent </a:t>
            </a:r>
            <a:r>
              <a:rPr lang="en-US" altLang="zh-TW" sz="800" dirty="0" err="1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 ™ Owner</a:t>
            </a:r>
            <a:r>
              <a:rPr lang="en-US" sz="8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 will depend upon the amount of hard work, talent, and dedication which he or she devotes to building his or her Market Hong Kong Business.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25513" y="-82408"/>
            <a:ext cx="7297754" cy="857250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物色與招募 </a:t>
            </a:r>
            <a:r>
              <a:rPr lang="en-US" altLang="zh-TW" sz="3600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-</a:t>
            </a:r>
            <a:r>
              <a:rPr lang="zh-TW" altLang="en-US" sz="3600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 利用會議聯盟系統</a:t>
            </a:r>
            <a:endParaRPr lang="en-US" sz="3600" dirty="0">
              <a:solidFill>
                <a:srgbClr val="0099CC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048002" y="1287988"/>
            <a:ext cx="63747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rgbClr val="33CCFF"/>
                </a:solidFill>
                <a:latin typeface="Calibri"/>
                <a:ea typeface="Heiti TC Light"/>
                <a:cs typeface="Calibri"/>
              </a:rPr>
              <a:t>Johnny Huang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24756" r="12712" b="22527"/>
          <a:stretch/>
        </p:blipFill>
        <p:spPr bwMode="auto">
          <a:xfrm>
            <a:off x="7926502" y="4095751"/>
            <a:ext cx="1074180" cy="10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1323" y="683883"/>
            <a:ext cx="7569797" cy="43088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200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Prospecting and recruiting</a:t>
            </a:r>
            <a:r>
              <a:rPr lang="zh-TW" altLang="en-US" sz="2200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2200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-</a:t>
            </a:r>
            <a:r>
              <a:rPr lang="zh-TW" altLang="en-US" sz="2200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2200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With a focus on leveraging NMTSS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9" t="7836" r="31748" b="27374"/>
          <a:stretch/>
        </p:blipFill>
        <p:spPr>
          <a:xfrm>
            <a:off x="871569" y="1103400"/>
            <a:ext cx="2399416" cy="2647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72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JRSt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521" y="171450"/>
            <a:ext cx="3806429" cy="3811191"/>
          </a:xfrm>
          <a:prstGeom prst="rect">
            <a:avLst/>
          </a:prstGeom>
          <a:noFill/>
          <a:effectLst>
            <a:outerShdw dist="102391" dir="361530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658486" y="4400551"/>
            <a:ext cx="5496055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580" tIns="34290" rIns="68580" bIns="3429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(n+1) </a:t>
            </a:r>
            <a:r>
              <a:rPr lang="en-US" sz="2100" baseline="-1000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* </a:t>
            </a:r>
            <a:r>
              <a:rPr lang="en-US" sz="210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Io = </a:t>
            </a:r>
            <a:r>
              <a:rPr lang="zh-TW" altLang="en-US" sz="21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團隊中超連鎖™店主的數目</a:t>
            </a:r>
            <a:endParaRPr lang="en-US" altLang="zh-TW" sz="2100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number </a:t>
            </a:r>
            <a:r>
              <a:rPr lang="en-US" sz="210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of </a:t>
            </a:r>
            <a:r>
              <a:rPr lang="en-US" sz="2100" dirty="0" err="1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sz="21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™ Owners </a:t>
            </a:r>
            <a:r>
              <a:rPr lang="en-US" sz="210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in organization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830938" y="4014226"/>
            <a:ext cx="5859717" cy="80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580" tIns="34290" rIns="68580" bIns="3429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400" dirty="0">
                <a:latin typeface="Calibri"/>
                <a:ea typeface="Heiti TC Light"/>
                <a:cs typeface="Calibri"/>
              </a:rPr>
              <a:t>二項式定理</a:t>
            </a:r>
            <a:r>
              <a:rPr lang="en-US" sz="24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BINOMIAL 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EXPANSION </a:t>
            </a:r>
            <a:r>
              <a:rPr lang="en-US" sz="24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FORMULA</a:t>
            </a:r>
            <a:endParaRPr lang="zh-TW" altLang="en-US" sz="2400" dirty="0">
              <a:latin typeface="Calibri"/>
              <a:ea typeface="Heiti TC Light"/>
              <a:cs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100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557213" indent="-214313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857250" indent="-1714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200150" indent="-1714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543050" indent="-1714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F74751F1-7A6D-4BEE-B917-68280BD21EBE}" type="slidenum">
              <a:rPr lang="en-US" altLang="zh-TW" b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pPr/>
              <a:t>11</a:t>
            </a:fld>
            <a:endParaRPr lang="en-US" altLang="zh-TW" b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7920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660451" y="579428"/>
            <a:ext cx="6172200" cy="857250"/>
          </a:xfrm>
        </p:spPr>
        <p:txBody>
          <a:bodyPr/>
          <a:lstStyle/>
          <a:p>
            <a:r>
              <a:rPr lang="en-US" altLang="zh-TW" sz="54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       2</a:t>
            </a:r>
            <a:r>
              <a:rPr lang="zh-TW" altLang="en-US" sz="4200" dirty="0">
                <a:latin typeface="Calibri"/>
                <a:ea typeface="Heiti TC Light"/>
                <a:cs typeface="Calibri"/>
              </a:rPr>
              <a:t> 的威力無限</a:t>
            </a:r>
            <a:r>
              <a:rPr lang="zh-TW" altLang="en-US" sz="4200" dirty="0" smtClean="0">
                <a:latin typeface="Calibri"/>
                <a:ea typeface="Heiti TC Light"/>
                <a:cs typeface="Calibri"/>
              </a:rPr>
              <a:t>大</a:t>
            </a:r>
            <a:r>
              <a:rPr lang="en-US" altLang="zh-TW" sz="4200" dirty="0" smtClean="0">
                <a:latin typeface="Calibri"/>
                <a:ea typeface="Heiti TC Light"/>
                <a:cs typeface="Calibri"/>
              </a:rPr>
              <a:t/>
            </a:r>
            <a:br>
              <a:rPr lang="en-US" altLang="zh-TW" sz="4200" dirty="0" smtClean="0">
                <a:latin typeface="Calibri"/>
                <a:ea typeface="Heiti TC Light"/>
                <a:cs typeface="Calibri"/>
              </a:rPr>
            </a:br>
            <a:r>
              <a:rPr lang="en-US" altLang="zh-TW" sz="4200" dirty="0" smtClean="0">
                <a:latin typeface="Calibri"/>
                <a:ea typeface="Heiti TC Light"/>
                <a:cs typeface="Calibri"/>
              </a:rPr>
              <a:t>The Infinite </a:t>
            </a:r>
            <a:r>
              <a:rPr lang="en-US" altLang="zh-TW" sz="4200" dirty="0">
                <a:latin typeface="Calibri"/>
                <a:ea typeface="Heiti TC Light"/>
                <a:cs typeface="Calibri"/>
              </a:rPr>
              <a:t>power of </a:t>
            </a:r>
            <a:r>
              <a:rPr lang="en-US" altLang="zh-TW" sz="42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2</a:t>
            </a:r>
          </a:p>
        </p:txBody>
      </p:sp>
      <p:sp>
        <p:nvSpPr>
          <p:cNvPr id="17920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9972" y="1424762"/>
            <a:ext cx="7868093" cy="3219007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sz="3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   1</a:t>
            </a:r>
            <a:r>
              <a:rPr lang="zh-TW" altLang="en-US" sz="3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：</a:t>
            </a:r>
            <a:r>
              <a:rPr lang="en-US" altLang="zh-TW" sz="3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2</a:t>
            </a:r>
            <a:r>
              <a:rPr lang="zh-TW" altLang="en-US" sz="3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：</a:t>
            </a:r>
            <a:r>
              <a:rPr lang="en-US" altLang="zh-TW" sz="3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4</a:t>
            </a:r>
            <a:r>
              <a:rPr lang="zh-TW" altLang="en-US" sz="3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：</a:t>
            </a:r>
            <a:r>
              <a:rPr lang="en-US" altLang="zh-TW" sz="3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8 </a:t>
            </a:r>
            <a:r>
              <a:rPr lang="zh-TW" altLang="en-US" sz="3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：</a:t>
            </a:r>
            <a:r>
              <a:rPr lang="en-US" altLang="zh-TW" sz="3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16</a:t>
            </a:r>
            <a:r>
              <a:rPr lang="zh-TW" altLang="en-US" sz="3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：</a:t>
            </a:r>
            <a:r>
              <a:rPr lang="en-US" altLang="zh-TW" sz="3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32</a:t>
            </a:r>
            <a:r>
              <a:rPr lang="zh-TW" altLang="en-US" sz="3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：</a:t>
            </a:r>
            <a:r>
              <a:rPr lang="en-US" altLang="zh-TW" sz="3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64</a:t>
            </a:r>
            <a:r>
              <a:rPr lang="zh-TW" altLang="en-US" sz="3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：</a:t>
            </a:r>
            <a:r>
              <a:rPr lang="en-US" altLang="zh-TW" sz="3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128</a:t>
            </a:r>
            <a:r>
              <a:rPr lang="zh-TW" altLang="en-US" sz="3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：</a:t>
            </a:r>
            <a:r>
              <a:rPr lang="en-US" altLang="zh-TW" sz="3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256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sz="27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  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sz="27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           </a:t>
            </a:r>
          </a:p>
          <a:p>
            <a:pPr algn="ctr">
              <a:lnSpc>
                <a:spcPct val="90000"/>
              </a:lnSpc>
              <a:buNone/>
            </a:pPr>
            <a:r>
              <a:rPr lang="en-US" altLang="zh-TW" sz="33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   </a:t>
            </a:r>
            <a:r>
              <a:rPr lang="zh-TW" altLang="en-US" sz="33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永續收入來自於</a:t>
            </a:r>
            <a:r>
              <a:rPr lang="en-US" altLang="zh-TW" sz="33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…</a:t>
            </a:r>
            <a:r>
              <a:rPr lang="zh-TW" altLang="en-US" sz="33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複</a:t>
            </a:r>
            <a:r>
              <a:rPr lang="zh-TW" altLang="en-US" sz="33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製</a:t>
            </a:r>
            <a:endParaRPr lang="en-US" altLang="zh-TW" sz="3300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  <a:p>
            <a:pPr algn="ctr">
              <a:lnSpc>
                <a:spcPct val="90000"/>
              </a:lnSpc>
              <a:buNone/>
            </a:pPr>
            <a:r>
              <a:rPr lang="en-US" altLang="zh-TW" sz="33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Sustainable income </a:t>
            </a:r>
            <a:r>
              <a:rPr lang="en-US" altLang="zh-TW" sz="33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comes from ... </a:t>
            </a:r>
            <a:r>
              <a:rPr lang="en-US" altLang="zh-TW" sz="33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Duplication</a:t>
            </a:r>
            <a:r>
              <a:rPr lang="zh-TW" altLang="en-US" sz="27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   </a:t>
            </a:r>
            <a:endParaRPr lang="zh-TW" altLang="en-US" sz="2700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27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5140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9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9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557213" indent="-214313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857250" indent="-1714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200150" indent="-1714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543050" indent="-1714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CE24B7FB-9B70-4891-B5BC-14339F0229B1}" type="slidenum">
              <a:rPr lang="en-US" altLang="zh-TW" b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pPr/>
              <a:t>12</a:t>
            </a:fld>
            <a:endParaRPr lang="en-US" altLang="zh-TW" b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710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17502" y="-244132"/>
            <a:ext cx="6172200" cy="857250"/>
          </a:xfrm>
        </p:spPr>
        <p:txBody>
          <a:bodyPr/>
          <a:lstStyle/>
          <a:p>
            <a:pPr eaLnBrk="1" hangingPunct="1"/>
            <a:r>
              <a:rPr lang="zh-TW" altLang="en-US" sz="3600" dirty="0">
                <a:latin typeface="Calibri"/>
                <a:ea typeface="Heiti TC Light"/>
                <a:cs typeface="Calibri"/>
              </a:rPr>
              <a:t>打敗上帝設計的數字遊戲</a:t>
            </a:r>
          </a:p>
        </p:txBody>
      </p:sp>
      <p:sp>
        <p:nvSpPr>
          <p:cNvPr id="27893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97830" y="3217298"/>
            <a:ext cx="6172200" cy="59412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zh-TW" altLang="en-US" sz="4500" dirty="0">
                <a:solidFill>
                  <a:srgbClr val="FF0000"/>
                </a:solidFill>
                <a:latin typeface="Calibri"/>
                <a:ea typeface="Heiti TC Light"/>
                <a:cs typeface="Calibri"/>
              </a:rPr>
              <a:t>把數字做大</a:t>
            </a:r>
          </a:p>
        </p:txBody>
      </p:sp>
      <p:sp>
        <p:nvSpPr>
          <p:cNvPr id="2789380" name="Text Box 4"/>
          <p:cNvSpPr txBox="1">
            <a:spLocks noChangeArrowheads="1"/>
          </p:cNvSpPr>
          <p:nvPr/>
        </p:nvSpPr>
        <p:spPr bwMode="auto">
          <a:xfrm>
            <a:off x="637954" y="424521"/>
            <a:ext cx="8102010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1" lang="en-US" altLang="zh-TW" sz="6000" b="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2-6-2 </a:t>
            </a:r>
            <a:r>
              <a:rPr kumimoji="1" lang="zh-TW" altLang="en-US" sz="6000" b="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法</a:t>
            </a:r>
            <a:r>
              <a:rPr kumimoji="1" lang="zh-TW" altLang="en-US" sz="6000" b="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則</a:t>
            </a:r>
            <a:r>
              <a:rPr kumimoji="1" lang="en-US" altLang="zh-TW" sz="3600" b="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The rule of 2-6-2</a:t>
            </a:r>
            <a:endParaRPr kumimoji="1" lang="zh-TW" altLang="en-US" sz="3600" b="0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789381" name="Text Box 5"/>
          <p:cNvSpPr txBox="1">
            <a:spLocks noChangeArrowheads="1"/>
          </p:cNvSpPr>
          <p:nvPr/>
        </p:nvSpPr>
        <p:spPr bwMode="auto">
          <a:xfrm>
            <a:off x="4355622" y="1516654"/>
            <a:ext cx="4914900" cy="14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2100" b="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 不可能所有人都成</a:t>
            </a:r>
            <a:r>
              <a:rPr lang="zh-TW" altLang="en-US" sz="2100" b="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為超連鎖™店主</a:t>
            </a:r>
            <a:endParaRPr lang="zh-TW" altLang="en-US" sz="2100" b="0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>
              <a:spcBef>
                <a:spcPct val="50000"/>
              </a:spcBef>
            </a:pPr>
            <a:r>
              <a:rPr lang="zh-TW" altLang="en-US" sz="2100" b="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不可能所有人都不成為超連</a:t>
            </a:r>
            <a:r>
              <a:rPr lang="zh-TW" altLang="en-US" sz="2100" b="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鎖™店主</a:t>
            </a:r>
            <a:endParaRPr lang="en-US" altLang="zh-TW" sz="2100" b="0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>
              <a:spcBef>
                <a:spcPct val="50000"/>
              </a:spcBef>
            </a:pPr>
            <a:r>
              <a:rPr lang="en-US" altLang="zh-TW" sz="1600" b="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It’s impossible that everyone will become UFO; it’s also impossible that none will become UFO</a:t>
            </a:r>
            <a:endParaRPr lang="zh-TW" altLang="en-US" sz="1600" b="0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7" name="Picture 2" descr="C:\Users\JOHNNY\Pictures\Shiy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79" y="1822664"/>
            <a:ext cx="3682984" cy="2488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3379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89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9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89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89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9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89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89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9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89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89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78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9379" grpId="0" build="p"/>
      <p:bldP spid="27893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ck_of_cards_pc_1600_clr_50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228600"/>
            <a:ext cx="5475449" cy="51435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261872" y="3337560"/>
            <a:ext cx="2895458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TW" altLang="en-US" sz="3600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翻牌理</a:t>
            </a:r>
            <a:r>
              <a:rPr lang="zh-TW" altLang="en-US" sz="3600" b="1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論</a:t>
            </a:r>
            <a:endParaRPr lang="en-US" altLang="zh-TW" sz="3600" b="1" dirty="0" smtClean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  <a:p>
            <a:r>
              <a:rPr lang="en-US" altLang="zh-TW" sz="3600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Flop </a:t>
            </a:r>
            <a:r>
              <a:rPr lang="en-US" altLang="zh-TW" sz="3600" b="1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Theory</a:t>
            </a:r>
            <a:endParaRPr lang="zh-TW" altLang="en-US" sz="3600" b="1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016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ur_aces_pc_1600_clr_309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85750"/>
            <a:ext cx="43655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1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262" y="434079"/>
            <a:ext cx="2784585" cy="261490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20" y="2729413"/>
            <a:ext cx="2784585" cy="261490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352" y="2729413"/>
            <a:ext cx="2784585" cy="2614907"/>
          </a:xfrm>
          <a:prstGeom prst="rect">
            <a:avLst/>
          </a:prstGeom>
        </p:spPr>
      </p:pic>
      <p:pic>
        <p:nvPicPr>
          <p:cNvPr id="7" name="Picture 1" descr="four_aces_pc_1600_clr_30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32" y="0"/>
            <a:ext cx="1393766" cy="164213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240" y="2121147"/>
            <a:ext cx="1394581" cy="164149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718" y="2121147"/>
            <a:ext cx="1394581" cy="1641491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618618" y="1245242"/>
            <a:ext cx="3387203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TW" altLang="en-US" sz="3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共同翻牌理</a:t>
            </a:r>
            <a:r>
              <a:rPr lang="zh-TW" altLang="en-US" sz="30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論</a:t>
            </a:r>
            <a:endParaRPr lang="en-US" altLang="zh-TW" sz="3000" dirty="0" smtClean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  <a:p>
            <a:r>
              <a:rPr lang="en-US" altLang="zh-TW" sz="3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Co-flop </a:t>
            </a:r>
            <a:r>
              <a:rPr lang="en-US" altLang="zh-TW" sz="30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Theory</a:t>
            </a:r>
            <a:endParaRPr lang="zh-TW" altLang="en-US" sz="3000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795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1470601" y="-274669"/>
            <a:ext cx="5829300" cy="1102519"/>
          </a:xfrm>
        </p:spPr>
        <p:txBody>
          <a:bodyPr>
            <a:normAutofit/>
          </a:bodyPr>
          <a:lstStyle/>
          <a:p>
            <a:pPr marL="137160"/>
            <a:r>
              <a:rPr lang="zh-TW" altLang="en-US" sz="40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黃世樺</a:t>
            </a:r>
            <a:endParaRPr lang="zh-TW" altLang="en-US" sz="40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950321" y="670368"/>
            <a:ext cx="2890674" cy="427896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zh-TW" altLang="en-US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星座  </a:t>
            </a:r>
            <a:r>
              <a:rPr lang="zh-TW" altLang="en-US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魔</a:t>
            </a:r>
            <a:r>
              <a:rPr lang="zh-TW" altLang="en-US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羯座</a:t>
            </a:r>
            <a:endParaRPr lang="en-US" altLang="zh-TW" sz="2000" b="1" dirty="0">
              <a:solidFill>
                <a:schemeClr val="tx1"/>
              </a:solidFill>
              <a:latin typeface="Calibri"/>
              <a:ea typeface="Heiti TC Light"/>
              <a:cs typeface="Calibri"/>
            </a:endParaRPr>
          </a:p>
          <a:p>
            <a:pPr algn="l"/>
            <a:r>
              <a:rPr lang="zh-TW" altLang="en-US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學歷  國二肄</a:t>
            </a:r>
            <a:r>
              <a:rPr lang="zh-TW" altLang="en-US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業 </a:t>
            </a:r>
            <a:endParaRPr lang="en-US" altLang="zh-TW" sz="2000" b="1" dirty="0">
              <a:solidFill>
                <a:schemeClr val="tx1"/>
              </a:solidFill>
              <a:latin typeface="Calibri"/>
              <a:ea typeface="Heiti TC Light"/>
              <a:cs typeface="Calibri"/>
            </a:endParaRPr>
          </a:p>
          <a:p>
            <a:pPr algn="l"/>
            <a:r>
              <a:rPr lang="zh-TW" altLang="en-US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經歷  板模工人 </a:t>
            </a:r>
            <a:endParaRPr lang="en-US" altLang="zh-TW" sz="2000" b="1" dirty="0">
              <a:solidFill>
                <a:schemeClr val="tx1"/>
              </a:solidFill>
              <a:latin typeface="Calibri"/>
              <a:ea typeface="Heiti TC Light"/>
              <a:cs typeface="Calibri"/>
            </a:endParaRPr>
          </a:p>
          <a:p>
            <a:pPr algn="l"/>
            <a:r>
              <a:rPr lang="zh-TW" altLang="en-US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          </a:t>
            </a:r>
            <a:r>
              <a:rPr lang="zh-TW" altLang="en-US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防</a:t>
            </a:r>
            <a:r>
              <a:rPr lang="zh-TW" altLang="en-US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水工人</a:t>
            </a:r>
            <a:endParaRPr lang="en-US" altLang="zh-TW" sz="2000" b="1" dirty="0">
              <a:solidFill>
                <a:schemeClr val="tx1"/>
              </a:solidFill>
              <a:latin typeface="Calibri"/>
              <a:ea typeface="Heiti TC Light"/>
              <a:cs typeface="Calibri"/>
            </a:endParaRPr>
          </a:p>
          <a:p>
            <a:pPr algn="l"/>
            <a:r>
              <a:rPr lang="zh-TW" altLang="en-US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          </a:t>
            </a:r>
            <a:r>
              <a:rPr lang="zh-TW" altLang="en-US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腳</a:t>
            </a:r>
            <a:r>
              <a:rPr lang="zh-TW" altLang="en-US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底按摩</a:t>
            </a:r>
            <a:endParaRPr lang="en-US" altLang="zh-TW" sz="2000" b="1" dirty="0">
              <a:solidFill>
                <a:schemeClr val="tx1"/>
              </a:solidFill>
              <a:latin typeface="Calibri"/>
              <a:ea typeface="Heiti TC Light"/>
              <a:cs typeface="Calibri"/>
            </a:endParaRPr>
          </a:p>
          <a:p>
            <a:pPr algn="l"/>
            <a:r>
              <a:rPr lang="zh-TW" altLang="en-US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美安超連</a:t>
            </a:r>
            <a:r>
              <a:rPr lang="zh-TW" altLang="en-US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鎖™店</a:t>
            </a:r>
            <a:r>
              <a:rPr lang="zh-TW" altLang="en-US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主  </a:t>
            </a:r>
            <a:endParaRPr lang="en-US" altLang="zh-TW" sz="2000" b="1" dirty="0">
              <a:solidFill>
                <a:schemeClr val="tx1"/>
              </a:solidFill>
              <a:latin typeface="Calibri"/>
              <a:ea typeface="Heiti TC Light"/>
              <a:cs typeface="Calibri"/>
            </a:endParaRPr>
          </a:p>
          <a:p>
            <a:pPr algn="l"/>
            <a:r>
              <a:rPr lang="zh-TW" altLang="en-US" sz="2000" b="1" dirty="0">
                <a:solidFill>
                  <a:srgbClr val="FF0000"/>
                </a:solidFill>
                <a:latin typeface="Calibri"/>
                <a:ea typeface="Heiti TC Light"/>
                <a:cs typeface="Calibri"/>
              </a:rPr>
              <a:t>總顧問經理</a:t>
            </a:r>
            <a:r>
              <a:rPr lang="zh-TW" altLang="en-US" sz="2000" b="1" dirty="0" smtClean="0">
                <a:solidFill>
                  <a:srgbClr val="FF0000"/>
                </a:solidFill>
                <a:latin typeface="Calibri"/>
                <a:ea typeface="Heiti TC Light"/>
                <a:cs typeface="Calibri"/>
              </a:rPr>
              <a:t>級</a:t>
            </a:r>
            <a:endParaRPr lang="en-US" altLang="zh-TW" sz="2000" b="1" dirty="0">
              <a:solidFill>
                <a:srgbClr val="FF0000"/>
              </a:solidFill>
              <a:latin typeface="Calibri"/>
              <a:ea typeface="Heiti TC Light"/>
              <a:cs typeface="Calibri"/>
            </a:endParaRPr>
          </a:p>
          <a:p>
            <a:pPr algn="l"/>
            <a:r>
              <a:rPr lang="zh-TW" altLang="en-US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實踐夢想的七武海</a:t>
            </a:r>
            <a:endParaRPr lang="en-US" altLang="zh-TW" sz="2000" b="1" dirty="0">
              <a:solidFill>
                <a:schemeClr val="tx1"/>
              </a:solidFill>
              <a:latin typeface="Calibri"/>
              <a:ea typeface="Heiti TC Light"/>
              <a:cs typeface="Calibri"/>
            </a:endParaRPr>
          </a:p>
          <a:p>
            <a:pPr algn="l"/>
            <a:endParaRPr lang="en-US" altLang="zh-TW" sz="2000" b="1" dirty="0">
              <a:solidFill>
                <a:schemeClr val="tx1"/>
              </a:solidFill>
              <a:latin typeface="Calibri"/>
              <a:ea typeface="Heiti TC Light"/>
              <a:cs typeface="Calibri"/>
            </a:endParaRPr>
          </a:p>
          <a:p>
            <a:pPr algn="l"/>
            <a:r>
              <a:rPr lang="zh-TW" altLang="en-US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期許自己 </a:t>
            </a:r>
            <a:endParaRPr lang="en-US" altLang="zh-TW" sz="2000" b="1" dirty="0">
              <a:solidFill>
                <a:schemeClr val="tx1"/>
              </a:solidFill>
              <a:latin typeface="Calibri"/>
              <a:ea typeface="Heiti TC Light"/>
              <a:cs typeface="Calibri"/>
            </a:endParaRPr>
          </a:p>
          <a:p>
            <a:pPr algn="l"/>
            <a:r>
              <a:rPr lang="zh-TW" altLang="en-US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可以成為暢銷書的作家</a:t>
            </a:r>
            <a:endParaRPr lang="en-US" altLang="zh-TW" sz="2000" b="1" dirty="0">
              <a:solidFill>
                <a:schemeClr val="tx1"/>
              </a:solidFill>
              <a:latin typeface="Calibri"/>
              <a:ea typeface="Heiti TC Light"/>
              <a:cs typeface="Calibri"/>
            </a:endParaRPr>
          </a:p>
          <a:p>
            <a:pPr algn="l"/>
            <a:r>
              <a:rPr lang="zh-TW" altLang="en-US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寫旅遊與實踐夢想</a:t>
            </a:r>
            <a:endParaRPr lang="en-US" altLang="zh-TW" sz="2000" b="1" dirty="0">
              <a:solidFill>
                <a:schemeClr val="tx1"/>
              </a:solidFill>
              <a:latin typeface="Calibri"/>
              <a:ea typeface="Heiti TC Light"/>
              <a:cs typeface="Calibri"/>
            </a:endParaRPr>
          </a:p>
          <a:p>
            <a:pPr algn="l"/>
            <a:endParaRPr lang="en-US" altLang="zh-TW" dirty="0">
              <a:latin typeface="Calibri"/>
              <a:ea typeface="Heiti TC Light"/>
              <a:cs typeface="Calibri"/>
            </a:endParaRPr>
          </a:p>
          <a:p>
            <a:pPr algn="l"/>
            <a:endParaRPr lang="en-US" altLang="zh-TW" sz="1800" dirty="0">
              <a:latin typeface="Calibri"/>
              <a:ea typeface="Heiti TC Light"/>
              <a:cs typeface="Calibri"/>
            </a:endParaRPr>
          </a:p>
          <a:p>
            <a:pPr algn="l"/>
            <a:endParaRPr lang="en-US" altLang="zh-TW" sz="1800" dirty="0">
              <a:latin typeface="Calibri"/>
              <a:ea typeface="Heiti TC Light"/>
              <a:cs typeface="Calibri"/>
            </a:endParaRPr>
          </a:p>
          <a:p>
            <a:pPr algn="l"/>
            <a:endParaRPr lang="zh-TW" altLang="en-US" sz="1800" dirty="0">
              <a:latin typeface="Calibri"/>
              <a:ea typeface="Heiti TC Light"/>
              <a:cs typeface="Calibri"/>
            </a:endParaRPr>
          </a:p>
        </p:txBody>
      </p:sp>
      <p:pic>
        <p:nvPicPr>
          <p:cNvPr id="1026" name="Picture 2" descr="C:\Users\user\Desktop\新增資料夾\絲路\1432836504028.jpg"/>
          <p:cNvPicPr>
            <a:picLocks noChangeAspect="1" noChangeArrowheads="1"/>
          </p:cNvPicPr>
          <p:nvPr/>
        </p:nvPicPr>
        <p:blipFill rotWithShape="1">
          <a:blip r:embed="rId2"/>
          <a:srcRect r="8196"/>
          <a:stretch/>
        </p:blipFill>
        <p:spPr bwMode="auto">
          <a:xfrm>
            <a:off x="0" y="801360"/>
            <a:ext cx="3938683" cy="3217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副標題 2"/>
          <p:cNvSpPr txBox="1">
            <a:spLocks/>
          </p:cNvSpPr>
          <p:nvPr/>
        </p:nvSpPr>
        <p:spPr>
          <a:xfrm>
            <a:off x="6007387" y="521506"/>
            <a:ext cx="3225255" cy="42789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>
                <a:schemeClr val="tx2"/>
              </a:buClr>
              <a:buFont typeface="Arial" pitchFamily="34" charset="0"/>
              <a:buNone/>
              <a:defRPr sz="1300" kern="1200" spc="23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>
                <a:schemeClr val="tx2"/>
              </a:buClr>
              <a:buFont typeface="Arial" pitchFamily="34" charset="0"/>
              <a:buNone/>
              <a:defRPr sz="1300" kern="1200" spc="23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>
                <a:schemeClr val="tx2"/>
              </a:buClr>
              <a:buFont typeface="Arial" pitchFamily="34" charset="0"/>
              <a:buNone/>
              <a:defRPr sz="1300" kern="1200" spc="23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>
                <a:schemeClr val="tx2"/>
              </a:buClr>
              <a:buFont typeface="Arial" pitchFamily="34" charset="0"/>
              <a:buNone/>
              <a:defRPr sz="1300" kern="1200" spc="23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>
                <a:schemeClr val="tx2"/>
              </a:buClr>
              <a:buFont typeface="Arial" pitchFamily="34" charset="0"/>
              <a:buNone/>
              <a:defRPr sz="1300" kern="1200" spc="23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>
                <a:schemeClr val="tx2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>
                <a:schemeClr val="tx2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>
                <a:schemeClr val="tx2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>
                <a:schemeClr val="tx2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TW" sz="16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Constellation: Capricorn</a:t>
            </a:r>
          </a:p>
          <a:p>
            <a:pPr algn="l"/>
            <a:r>
              <a:rPr lang="en-US" altLang="zh-TW" sz="16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Education: Dropout of school at 14</a:t>
            </a:r>
            <a:r>
              <a:rPr lang="zh-TW" altLang="en-US" sz="16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 </a:t>
            </a:r>
            <a:endParaRPr lang="en-US" altLang="zh-TW" sz="1600" b="1" dirty="0" smtClean="0">
              <a:solidFill>
                <a:schemeClr val="tx1"/>
              </a:solidFill>
              <a:latin typeface="Calibri"/>
              <a:ea typeface="Heiti TC Light"/>
              <a:cs typeface="Calibri"/>
            </a:endParaRPr>
          </a:p>
          <a:p>
            <a:pPr algn="l"/>
            <a:r>
              <a:rPr lang="en-US" altLang="zh-TW" sz="16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Formwork worker</a:t>
            </a:r>
            <a:r>
              <a:rPr lang="zh-TW" altLang="en-US" sz="16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 </a:t>
            </a:r>
            <a:endParaRPr lang="en-US" altLang="zh-TW" sz="1600" b="1" dirty="0" smtClean="0">
              <a:solidFill>
                <a:schemeClr val="tx1"/>
              </a:solidFill>
              <a:latin typeface="Calibri"/>
              <a:ea typeface="Heiti TC Light"/>
              <a:cs typeface="Calibri"/>
            </a:endParaRPr>
          </a:p>
          <a:p>
            <a:pPr algn="l"/>
            <a:r>
              <a:rPr lang="en-US" altLang="zh-TW" sz="16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Waterproof workers</a:t>
            </a:r>
            <a:endParaRPr lang="en-US" altLang="zh-TW" sz="1600" b="1" dirty="0" smtClean="0">
              <a:solidFill>
                <a:schemeClr val="tx1"/>
              </a:solidFill>
              <a:latin typeface="Calibri"/>
              <a:ea typeface="Heiti TC Light"/>
              <a:cs typeface="Calibri"/>
            </a:endParaRPr>
          </a:p>
          <a:p>
            <a:pPr algn="l"/>
            <a:r>
              <a:rPr lang="en-US" altLang="zh-TW" sz="16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Foot </a:t>
            </a:r>
            <a:r>
              <a:rPr lang="en-US" altLang="zh-TW" sz="1600" b="1" dirty="0" err="1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massagist</a:t>
            </a:r>
            <a:endParaRPr lang="en-US" altLang="zh-TW" sz="1600" b="1" dirty="0" smtClean="0">
              <a:solidFill>
                <a:schemeClr val="tx1"/>
              </a:solidFill>
              <a:latin typeface="Calibri"/>
              <a:ea typeface="Heiti TC Light"/>
              <a:cs typeface="Calibri"/>
            </a:endParaRPr>
          </a:p>
          <a:p>
            <a:pPr algn="l"/>
            <a:r>
              <a:rPr lang="en-US" altLang="zh-TW" sz="1600" b="1" dirty="0" err="1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16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™ Owner</a:t>
            </a:r>
          </a:p>
          <a:p>
            <a:pPr algn="l"/>
            <a:r>
              <a:rPr lang="en-US" altLang="zh-TW" sz="1600" b="1" dirty="0" smtClean="0">
                <a:solidFill>
                  <a:srgbClr val="FF0000"/>
                </a:solidFill>
                <a:latin typeface="Calibri"/>
                <a:ea typeface="Heiti TC Light"/>
                <a:cs typeface="Calibri"/>
              </a:rPr>
              <a:t>NSC</a:t>
            </a:r>
          </a:p>
          <a:p>
            <a:pPr algn="l"/>
            <a:r>
              <a:rPr lang="en-US" altLang="zh-TW" sz="16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An </a:t>
            </a:r>
            <a:r>
              <a:rPr lang="en-US" altLang="zh-TW" sz="16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entrepreneur with dreams</a:t>
            </a:r>
          </a:p>
          <a:p>
            <a:pPr algn="l"/>
            <a:r>
              <a:rPr lang="en-US" altLang="zh-TW" sz="16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He hopes he can </a:t>
            </a:r>
            <a:r>
              <a:rPr lang="en-US" altLang="zh-TW" sz="16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be an author of best-selling books, writing travel experiences </a:t>
            </a:r>
            <a:r>
              <a:rPr lang="en-US" altLang="zh-TW" sz="16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and </a:t>
            </a:r>
            <a:r>
              <a:rPr lang="en-US" altLang="zh-TW" sz="16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achieve dreams</a:t>
            </a:r>
            <a:endParaRPr lang="en-US" altLang="zh-TW" sz="1600" dirty="0" smtClean="0">
              <a:latin typeface="Calibri"/>
              <a:ea typeface="Heiti TC Light"/>
              <a:cs typeface="Calibri"/>
            </a:endParaRPr>
          </a:p>
          <a:p>
            <a:pPr algn="l"/>
            <a:endParaRPr lang="en-US" altLang="zh-TW" sz="1600" dirty="0" smtClean="0">
              <a:latin typeface="Calibri"/>
              <a:ea typeface="Heiti TC Light"/>
              <a:cs typeface="Calibri"/>
            </a:endParaRPr>
          </a:p>
          <a:p>
            <a:pPr algn="l"/>
            <a:endParaRPr lang="en-US" altLang="zh-TW" sz="1600" dirty="0" smtClean="0">
              <a:latin typeface="Calibri"/>
              <a:ea typeface="Heiti TC Light"/>
              <a:cs typeface="Calibri"/>
            </a:endParaRPr>
          </a:p>
          <a:p>
            <a:pPr algn="l"/>
            <a:endParaRPr lang="zh-TW" altLang="en-US" sz="1600" dirty="0"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699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uilding_house_of_cards_1600_clr_936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0"/>
            <a:ext cx="62251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1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557213" indent="-214313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857250" indent="-1714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200150" indent="-1714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543050" indent="-1714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E590D735-8B5E-47A5-AB16-B29AD9CB7F31}" type="slidenum">
              <a:rPr lang="en-US" altLang="zh-TW" b="0">
                <a:latin typeface="Calibri"/>
                <a:ea typeface="Heiti TC Light"/>
                <a:cs typeface="Calibri"/>
              </a:rPr>
              <a:pPr/>
              <a:t>18</a:t>
            </a:fld>
            <a:endParaRPr lang="en-US" altLang="zh-TW" b="0">
              <a:latin typeface="Calibri"/>
              <a:ea typeface="Heiti TC Light"/>
              <a:cs typeface="Calibri"/>
            </a:endParaRPr>
          </a:p>
        </p:txBody>
      </p:sp>
      <p:sp>
        <p:nvSpPr>
          <p:cNvPr id="167939" name="Rectangle 4"/>
          <p:cNvSpPr>
            <a:spLocks noGrp="1" noRot="1" noChangeArrowheads="1"/>
          </p:cNvSpPr>
          <p:nvPr>
            <p:ph type="ctrTitle"/>
          </p:nvPr>
        </p:nvSpPr>
        <p:spPr>
          <a:xfrm>
            <a:off x="1277541" y="-297723"/>
            <a:ext cx="5829300" cy="1102519"/>
          </a:xfrm>
        </p:spPr>
        <p:txBody>
          <a:bodyPr/>
          <a:lstStyle/>
          <a:p>
            <a:pPr eaLnBrk="1" hangingPunct="1"/>
            <a:r>
              <a:rPr lang="zh-TW" altLang="en-US" sz="4100" dirty="0" smtClean="0">
                <a:latin typeface="Calibri"/>
                <a:ea typeface="Heiti TC Light"/>
                <a:cs typeface="Calibri"/>
              </a:rPr>
              <a:t>為甚麼</a:t>
            </a:r>
            <a:r>
              <a:rPr lang="zh-TW" altLang="en-US" sz="4100" dirty="0">
                <a:latin typeface="Calibri"/>
                <a:ea typeface="Heiti TC Light"/>
                <a:cs typeface="Calibri"/>
              </a:rPr>
              <a:t>招募進來的人</a:t>
            </a:r>
            <a:r>
              <a:rPr lang="en-US" altLang="zh-TW" sz="4100" dirty="0">
                <a:latin typeface="Calibri"/>
                <a:ea typeface="Heiti TC Light"/>
                <a:cs typeface="Calibri"/>
              </a:rPr>
              <a:t>…</a:t>
            </a:r>
          </a:p>
        </p:txBody>
      </p:sp>
      <p:sp>
        <p:nvSpPr>
          <p:cNvPr id="280371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29841" y="741080"/>
            <a:ext cx="4800601" cy="1314450"/>
          </a:xfrm>
        </p:spPr>
        <p:txBody>
          <a:bodyPr/>
          <a:lstStyle/>
          <a:p>
            <a:pPr eaLnBrk="1" hangingPunct="1"/>
            <a:r>
              <a:rPr lang="zh-TW" altLang="en-US" sz="3600" dirty="0">
                <a:latin typeface="Calibri"/>
                <a:ea typeface="Heiti TC Light"/>
                <a:cs typeface="Calibri"/>
              </a:rPr>
              <a:t>總是</a:t>
            </a:r>
            <a:r>
              <a:rPr lang="en-US" altLang="zh-TW" sz="3600" dirty="0">
                <a:latin typeface="Calibri"/>
                <a:ea typeface="Heiti TC Light"/>
                <a:cs typeface="Calibri"/>
              </a:rPr>
              <a:t>…</a:t>
            </a:r>
          </a:p>
        </p:txBody>
      </p:sp>
      <p:sp>
        <p:nvSpPr>
          <p:cNvPr id="2803718" name="Text Box 6"/>
          <p:cNvSpPr txBox="1">
            <a:spLocks noChangeArrowheads="1"/>
          </p:cNvSpPr>
          <p:nvPr/>
        </p:nvSpPr>
        <p:spPr bwMode="auto">
          <a:xfrm>
            <a:off x="4004667" y="956881"/>
            <a:ext cx="4320778" cy="121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3000" b="0" dirty="0">
                <a:latin typeface="Calibri"/>
                <a:ea typeface="Heiti TC Light"/>
                <a:cs typeface="Calibri"/>
              </a:rPr>
              <a:t>一個進來一個出去</a:t>
            </a:r>
            <a:r>
              <a:rPr lang="en-US" altLang="zh-TW" sz="3000" b="0" dirty="0">
                <a:latin typeface="Calibri"/>
                <a:ea typeface="Heiti TC Light"/>
                <a:cs typeface="Calibri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zh-TW" altLang="en-US" sz="3000" b="0" dirty="0">
                <a:latin typeface="Calibri"/>
                <a:ea typeface="Heiti TC Light"/>
                <a:cs typeface="Calibri"/>
              </a:rPr>
              <a:t>一批進來一批出去</a:t>
            </a:r>
            <a:r>
              <a:rPr lang="en-US" altLang="zh-TW" sz="3000" b="0" dirty="0">
                <a:latin typeface="Calibri"/>
                <a:ea typeface="Heiti TC Light"/>
                <a:cs typeface="Calibri"/>
              </a:rPr>
              <a:t>……</a:t>
            </a:r>
          </a:p>
        </p:txBody>
      </p:sp>
      <p:sp>
        <p:nvSpPr>
          <p:cNvPr id="2803719" name="Text Box 7"/>
          <p:cNvSpPr txBox="1">
            <a:spLocks noChangeArrowheads="1"/>
          </p:cNvSpPr>
          <p:nvPr/>
        </p:nvSpPr>
        <p:spPr bwMode="auto">
          <a:xfrm>
            <a:off x="2182450" y="3884182"/>
            <a:ext cx="6142995" cy="1038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3300" b="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沒有建立一個標準的招募流程</a:t>
            </a:r>
            <a:r>
              <a:rPr lang="en-US" altLang="zh-TW" sz="3300" b="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!!</a:t>
            </a:r>
          </a:p>
          <a:p>
            <a:pPr>
              <a:spcBef>
                <a:spcPct val="50000"/>
              </a:spcBef>
            </a:pPr>
            <a:r>
              <a:rPr lang="en-US" altLang="zh-TW" sz="2000" b="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You </a:t>
            </a:r>
            <a:r>
              <a:rPr lang="en-US" altLang="zh-TW" sz="2000" b="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did not establish a standard recruiting process!</a:t>
            </a:r>
          </a:p>
        </p:txBody>
      </p:sp>
      <p:sp>
        <p:nvSpPr>
          <p:cNvPr id="2803720" name="Text Box 8"/>
          <p:cNvSpPr txBox="1">
            <a:spLocks noChangeArrowheads="1"/>
          </p:cNvSpPr>
          <p:nvPr/>
        </p:nvSpPr>
        <p:spPr bwMode="auto">
          <a:xfrm rot="555265">
            <a:off x="5219700" y="3057526"/>
            <a:ext cx="1890713" cy="75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4500" b="0">
                <a:solidFill>
                  <a:srgbClr val="FF0000"/>
                </a:solidFill>
                <a:latin typeface="Calibri"/>
                <a:ea typeface="Heiti TC Light"/>
                <a:cs typeface="Calibri"/>
              </a:rPr>
              <a:t>WHY?</a:t>
            </a:r>
          </a:p>
        </p:txBody>
      </p:sp>
      <p:sp>
        <p:nvSpPr>
          <p:cNvPr id="2803722" name="Rectangle 10"/>
          <p:cNvSpPr>
            <a:spLocks noChangeArrowheads="1"/>
          </p:cNvSpPr>
          <p:nvPr/>
        </p:nvSpPr>
        <p:spPr bwMode="auto">
          <a:xfrm rot="941868">
            <a:off x="2658499" y="3172129"/>
            <a:ext cx="1560069" cy="76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US" altLang="zh-TW" sz="4500" dirty="0">
                <a:solidFill>
                  <a:srgbClr val="FF0000"/>
                </a:solidFill>
                <a:latin typeface="Calibri"/>
                <a:ea typeface="Heiti TC Light"/>
                <a:cs typeface="Calibri"/>
              </a:rPr>
              <a:t>WHY?</a:t>
            </a:r>
          </a:p>
        </p:txBody>
      </p:sp>
      <p:pic>
        <p:nvPicPr>
          <p:cNvPr id="32770" name="Picture 2" descr="C:\Users\JOHNNY\Desktop\Powerpoint動畫\bright_idea_PA_500_cl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36" y="831680"/>
            <a:ext cx="1464469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37646" y="2147091"/>
            <a:ext cx="5729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Why Your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Recruitment Turnover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Is So High.</a:t>
            </a:r>
          </a:p>
        </p:txBody>
      </p:sp>
    </p:spTree>
    <p:extLst>
      <p:ext uri="{BB962C8B-B14F-4D97-AF65-F5344CB8AC3E}">
        <p14:creationId xmlns:p14="http://schemas.microsoft.com/office/powerpoint/2010/main" val="395665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03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03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03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03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03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03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2803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803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803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803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03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03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803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803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803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803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03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03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03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03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037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037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557213" indent="-2143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857250" indent="-1714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200150" indent="-1714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543050" indent="-1714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EE39A49-6229-4383-A6DB-80ED560197CA}" type="slidenum">
              <a:rPr lang="en-US" altLang="zh-TW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pPr eaLnBrk="1" hangingPunct="1"/>
              <a:t>19</a:t>
            </a:fld>
            <a:endParaRPr lang="en-US" altLang="zh-TW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4064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6311" y="-116549"/>
            <a:ext cx="8659708" cy="857250"/>
          </a:xfrm>
        </p:spPr>
        <p:txBody>
          <a:bodyPr/>
          <a:lstStyle/>
          <a:p>
            <a:pPr eaLnBrk="1" hangingPunct="1"/>
            <a:r>
              <a:rPr lang="zh-TW" altLang="en-US" sz="27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招募流程</a:t>
            </a:r>
            <a:r>
              <a:rPr lang="en-US" altLang="zh-TW" sz="27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(</a:t>
            </a:r>
            <a:r>
              <a:rPr lang="zh-TW" altLang="en-US" sz="27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步驟</a:t>
            </a:r>
            <a:r>
              <a:rPr lang="en-US" altLang="zh-TW" sz="27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)</a:t>
            </a:r>
            <a:r>
              <a:rPr lang="zh-TW" altLang="en-US" sz="27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是什麼</a:t>
            </a:r>
            <a:r>
              <a:rPr lang="en-US" altLang="zh-TW" sz="27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? The recruiting Process</a:t>
            </a:r>
            <a:endParaRPr lang="en-US" altLang="zh-TW" sz="2700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854916" name="AutoShape 4"/>
          <p:cNvSpPr>
            <a:spLocks noChangeArrowheads="1"/>
          </p:cNvSpPr>
          <p:nvPr/>
        </p:nvSpPr>
        <p:spPr bwMode="auto">
          <a:xfrm>
            <a:off x="3027118" y="871870"/>
            <a:ext cx="1565671" cy="62593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68580" tIns="34290" rIns="68580" bIns="3429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1.</a:t>
            </a:r>
            <a:r>
              <a:rPr lang="zh-TW" altLang="en-US" sz="2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列名</a:t>
            </a:r>
            <a:r>
              <a:rPr lang="zh-TW" altLang="en-US" sz="2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單</a:t>
            </a:r>
            <a:endParaRPr lang="en-US" altLang="zh-TW" sz="21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Make a list</a:t>
            </a:r>
            <a:endParaRPr lang="zh-TW" altLang="en-US" sz="2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2854917" name="AutoShape 5"/>
          <p:cNvSpPr>
            <a:spLocks noChangeArrowheads="1"/>
          </p:cNvSpPr>
          <p:nvPr/>
        </p:nvSpPr>
        <p:spPr bwMode="auto">
          <a:xfrm>
            <a:off x="5146320" y="871940"/>
            <a:ext cx="1481738" cy="64115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68580" tIns="34290" rIns="68580" bIns="3429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10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2.</a:t>
            </a:r>
            <a:r>
              <a:rPr lang="zh-TW" altLang="en-US" sz="210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打電</a:t>
            </a:r>
            <a:r>
              <a:rPr lang="zh-TW" altLang="en-US" sz="21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話</a:t>
            </a:r>
            <a:endParaRPr lang="en-US" altLang="zh-TW" sz="2100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1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Phone call</a:t>
            </a:r>
            <a:endParaRPr lang="zh-TW" altLang="en-US" sz="2100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854918" name="AutoShape 6"/>
          <p:cNvSpPr>
            <a:spLocks noChangeArrowheads="1"/>
          </p:cNvSpPr>
          <p:nvPr/>
        </p:nvSpPr>
        <p:spPr bwMode="auto">
          <a:xfrm>
            <a:off x="6547127" y="1799011"/>
            <a:ext cx="1966965" cy="72231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68580" tIns="34290" rIns="68580" bIns="3429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80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3.</a:t>
            </a:r>
            <a:r>
              <a:rPr lang="zh-TW" altLang="en-US" sz="180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第一次面</a:t>
            </a:r>
            <a:r>
              <a:rPr lang="zh-TW" altLang="en-US" sz="18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談</a:t>
            </a:r>
            <a:endParaRPr lang="en-US" altLang="zh-TW" sz="1800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8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First appointment</a:t>
            </a:r>
            <a:endParaRPr lang="zh-TW" altLang="en-US" sz="1800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854919" name="AutoShape 7"/>
          <p:cNvSpPr>
            <a:spLocks noChangeArrowheads="1"/>
          </p:cNvSpPr>
          <p:nvPr/>
        </p:nvSpPr>
        <p:spPr bwMode="auto">
          <a:xfrm>
            <a:off x="6354199" y="3274219"/>
            <a:ext cx="1419716" cy="64829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68580" tIns="34290" rIns="68580" bIns="3429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8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4.</a:t>
            </a:r>
            <a:r>
              <a:rPr lang="zh-TW" altLang="en-US" sz="18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家庭說明會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3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HBP</a:t>
            </a:r>
            <a:endParaRPr lang="en-US" altLang="zh-TW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854920" name="AutoShape 8"/>
          <p:cNvSpPr>
            <a:spLocks noChangeArrowheads="1"/>
          </p:cNvSpPr>
          <p:nvPr/>
        </p:nvSpPr>
        <p:spPr bwMode="auto">
          <a:xfrm>
            <a:off x="5245415" y="4164807"/>
            <a:ext cx="1403747" cy="7012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68580" tIns="34290" rIns="68580" bIns="3429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800" dirty="0">
                <a:solidFill>
                  <a:srgbClr val="0000FF"/>
                </a:solidFill>
                <a:latin typeface="Calibri"/>
                <a:ea typeface="Heiti TC Light"/>
                <a:cs typeface="Calibri"/>
              </a:rPr>
              <a:t>5.</a:t>
            </a:r>
            <a:r>
              <a:rPr lang="zh-TW" altLang="en-US" sz="1800" dirty="0">
                <a:solidFill>
                  <a:srgbClr val="0000FF"/>
                </a:solidFill>
                <a:latin typeface="Calibri"/>
                <a:ea typeface="Heiti TC Light"/>
                <a:cs typeface="Calibri"/>
              </a:rPr>
              <a:t>創業說明會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300" dirty="0">
                <a:solidFill>
                  <a:srgbClr val="0000FF"/>
                </a:solidFill>
                <a:latin typeface="Calibri"/>
                <a:ea typeface="Heiti TC Light"/>
                <a:cs typeface="Calibri"/>
              </a:rPr>
              <a:t>UBP</a:t>
            </a:r>
            <a:endParaRPr lang="en-US" altLang="zh-TW" dirty="0">
              <a:solidFill>
                <a:srgbClr val="0000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854921" name="AutoShape 9"/>
          <p:cNvSpPr>
            <a:spLocks noChangeArrowheads="1"/>
          </p:cNvSpPr>
          <p:nvPr/>
        </p:nvSpPr>
        <p:spPr bwMode="auto">
          <a:xfrm>
            <a:off x="3027118" y="4196658"/>
            <a:ext cx="1565672" cy="75604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68580" tIns="34290" rIns="68580" bIns="3429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dirty="0">
                <a:solidFill>
                  <a:srgbClr val="0000FF"/>
                </a:solidFill>
                <a:latin typeface="Calibri"/>
                <a:ea typeface="Heiti TC Light"/>
                <a:cs typeface="Calibri"/>
              </a:rPr>
              <a:t>6.</a:t>
            </a:r>
            <a:r>
              <a:rPr lang="zh-TW" altLang="en-US" dirty="0">
                <a:solidFill>
                  <a:srgbClr val="0000FF"/>
                </a:solidFill>
                <a:latin typeface="Calibri"/>
                <a:ea typeface="Heiti TC Light"/>
                <a:cs typeface="Calibri"/>
              </a:rPr>
              <a:t>全國</a:t>
            </a:r>
            <a:r>
              <a:rPr lang="zh-TW" altLang="en-US" dirty="0" smtClean="0">
                <a:solidFill>
                  <a:srgbClr val="0000FF"/>
                </a:solidFill>
                <a:latin typeface="Calibri"/>
                <a:ea typeface="Heiti TC Light"/>
                <a:cs typeface="Calibri"/>
              </a:rPr>
              <a:t>會議</a:t>
            </a:r>
            <a:r>
              <a:rPr lang="zh-TW" altLang="en-US" dirty="0">
                <a:solidFill>
                  <a:srgbClr val="0000FF"/>
                </a:solidFill>
                <a:latin typeface="Calibri"/>
                <a:ea typeface="Heiti TC Light"/>
                <a:cs typeface="Calibri"/>
              </a:rPr>
              <a:t>聯</a:t>
            </a:r>
            <a:r>
              <a:rPr lang="zh-TW" altLang="en-US" dirty="0" smtClean="0">
                <a:solidFill>
                  <a:srgbClr val="0000FF"/>
                </a:solidFill>
                <a:latin typeface="Calibri"/>
                <a:ea typeface="Heiti TC Light"/>
                <a:cs typeface="Calibri"/>
              </a:rPr>
              <a:t>盟</a:t>
            </a:r>
            <a:r>
              <a:rPr lang="zh-TW" altLang="en-US" dirty="0">
                <a:solidFill>
                  <a:srgbClr val="0000FF"/>
                </a:solidFill>
                <a:latin typeface="Calibri"/>
                <a:ea typeface="Heiti TC Light"/>
                <a:cs typeface="Calibri"/>
              </a:rPr>
              <a:t>系統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800" dirty="0">
                <a:solidFill>
                  <a:srgbClr val="0000FF"/>
                </a:solidFill>
                <a:latin typeface="Calibri"/>
                <a:ea typeface="Heiti TC Light"/>
                <a:cs typeface="Calibri"/>
              </a:rPr>
              <a:t>NMTSS</a:t>
            </a:r>
            <a:endParaRPr lang="en-US" altLang="zh-TW" dirty="0">
              <a:solidFill>
                <a:srgbClr val="0000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854922" name="AutoShape 10"/>
          <p:cNvSpPr>
            <a:spLocks noChangeArrowheads="1"/>
          </p:cNvSpPr>
          <p:nvPr/>
        </p:nvSpPr>
        <p:spPr bwMode="auto">
          <a:xfrm>
            <a:off x="839973" y="3720394"/>
            <a:ext cx="1949880" cy="59412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68580" tIns="34290" rIns="68580" bIns="3429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50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7.</a:t>
            </a:r>
            <a:r>
              <a:rPr lang="zh-TW" altLang="en-US" sz="150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反對問題處</a:t>
            </a:r>
            <a:r>
              <a:rPr lang="zh-TW" altLang="en-US" sz="15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理</a:t>
            </a:r>
            <a:endParaRPr lang="en-US" altLang="zh-TW" sz="1500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5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Handling objections</a:t>
            </a:r>
            <a:endParaRPr lang="zh-TW" altLang="en-US" sz="1500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854923" name="AutoShape 11"/>
          <p:cNvSpPr>
            <a:spLocks noChangeArrowheads="1"/>
          </p:cNvSpPr>
          <p:nvPr/>
        </p:nvSpPr>
        <p:spPr bwMode="auto">
          <a:xfrm>
            <a:off x="1063256" y="1257024"/>
            <a:ext cx="1554687" cy="72774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68580" tIns="34290" rIns="68580" bIns="3429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100" b="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9.</a:t>
            </a:r>
            <a:r>
              <a:rPr lang="zh-TW" altLang="en-US" sz="2100" b="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入</a:t>
            </a:r>
            <a:r>
              <a:rPr lang="zh-TW" altLang="en-US" sz="2100" b="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會</a:t>
            </a:r>
            <a:endParaRPr lang="en-US" altLang="zh-TW" sz="2100" b="0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100" b="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Sign in</a:t>
            </a:r>
          </a:p>
        </p:txBody>
      </p:sp>
      <p:sp>
        <p:nvSpPr>
          <p:cNvPr id="2854924" name="AutoShape 12"/>
          <p:cNvSpPr>
            <a:spLocks noChangeArrowheads="1"/>
          </p:cNvSpPr>
          <p:nvPr/>
        </p:nvSpPr>
        <p:spPr bwMode="auto">
          <a:xfrm rot="20183303">
            <a:off x="2491945" y="1121888"/>
            <a:ext cx="432197" cy="270272"/>
          </a:xfrm>
          <a:prstGeom prst="rightArrow">
            <a:avLst>
              <a:gd name="adj1" fmla="val 50000"/>
              <a:gd name="adj2" fmla="val 39978"/>
            </a:avLst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68580" tIns="34290" rIns="68580" bIns="3429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854925" name="AutoShape 13"/>
          <p:cNvSpPr>
            <a:spLocks noChangeArrowheads="1"/>
          </p:cNvSpPr>
          <p:nvPr/>
        </p:nvSpPr>
        <p:spPr bwMode="auto">
          <a:xfrm>
            <a:off x="4648711" y="1113237"/>
            <a:ext cx="432197" cy="270272"/>
          </a:xfrm>
          <a:prstGeom prst="rightArrow">
            <a:avLst>
              <a:gd name="adj1" fmla="val 50000"/>
              <a:gd name="adj2" fmla="val 39978"/>
            </a:avLst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68580" tIns="34290" rIns="68580" bIns="3429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854926" name="AutoShape 14"/>
          <p:cNvSpPr>
            <a:spLocks noChangeArrowheads="1"/>
          </p:cNvSpPr>
          <p:nvPr/>
        </p:nvSpPr>
        <p:spPr bwMode="auto">
          <a:xfrm rot="2378953">
            <a:off x="6583646" y="1430418"/>
            <a:ext cx="432197" cy="270272"/>
          </a:xfrm>
          <a:prstGeom prst="rightArrow">
            <a:avLst>
              <a:gd name="adj1" fmla="val 50000"/>
              <a:gd name="adj2" fmla="val 39978"/>
            </a:avLst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68580" tIns="34290" rIns="68580" bIns="3429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854927" name="AutoShape 15"/>
          <p:cNvSpPr>
            <a:spLocks noChangeArrowheads="1"/>
          </p:cNvSpPr>
          <p:nvPr/>
        </p:nvSpPr>
        <p:spPr bwMode="auto">
          <a:xfrm rot="12663576">
            <a:off x="2377891" y="4476216"/>
            <a:ext cx="432197" cy="270272"/>
          </a:xfrm>
          <a:prstGeom prst="rightArrow">
            <a:avLst>
              <a:gd name="adj1" fmla="val 50000"/>
              <a:gd name="adj2" fmla="val 39978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68580" tIns="34290" rIns="68580" bIns="3429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854928" name="AutoShape 16"/>
          <p:cNvSpPr>
            <a:spLocks noChangeArrowheads="1"/>
          </p:cNvSpPr>
          <p:nvPr/>
        </p:nvSpPr>
        <p:spPr bwMode="auto">
          <a:xfrm rot="10800000">
            <a:off x="4625580" y="4416455"/>
            <a:ext cx="432197" cy="270272"/>
          </a:xfrm>
          <a:prstGeom prst="rightArrow">
            <a:avLst>
              <a:gd name="adj1" fmla="val 50000"/>
              <a:gd name="adj2" fmla="val 39978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68580" tIns="34290" rIns="68580" bIns="3429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854929" name="AutoShape 17"/>
          <p:cNvSpPr>
            <a:spLocks noChangeArrowheads="1"/>
          </p:cNvSpPr>
          <p:nvPr/>
        </p:nvSpPr>
        <p:spPr bwMode="auto">
          <a:xfrm rot="8895610">
            <a:off x="6666830" y="4060674"/>
            <a:ext cx="432197" cy="270272"/>
          </a:xfrm>
          <a:prstGeom prst="rightArrow">
            <a:avLst>
              <a:gd name="adj1" fmla="val 50000"/>
              <a:gd name="adj2" fmla="val 39978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68580" tIns="34290" rIns="68580" bIns="3429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854930" name="AutoShape 18"/>
          <p:cNvSpPr>
            <a:spLocks noChangeArrowheads="1"/>
          </p:cNvSpPr>
          <p:nvPr/>
        </p:nvSpPr>
        <p:spPr bwMode="auto">
          <a:xfrm rot="5400000">
            <a:off x="6855347" y="2814984"/>
            <a:ext cx="432197" cy="270272"/>
          </a:xfrm>
          <a:prstGeom prst="rightArrow">
            <a:avLst>
              <a:gd name="adj1" fmla="val 50000"/>
              <a:gd name="adj2" fmla="val 39978"/>
            </a:avLst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68580" tIns="34290" rIns="68580" bIns="3429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854931" name="AutoShape 19"/>
          <p:cNvSpPr>
            <a:spLocks noChangeArrowheads="1"/>
          </p:cNvSpPr>
          <p:nvPr/>
        </p:nvSpPr>
        <p:spPr bwMode="auto">
          <a:xfrm rot="16200000">
            <a:off x="1871663" y="3247180"/>
            <a:ext cx="432197" cy="270272"/>
          </a:xfrm>
          <a:prstGeom prst="rightArrow">
            <a:avLst>
              <a:gd name="adj1" fmla="val 50000"/>
              <a:gd name="adj2" fmla="val 39978"/>
            </a:avLst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68580" tIns="34290" rIns="68580" bIns="3429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2" name="AutoShape 19"/>
          <p:cNvSpPr>
            <a:spLocks noChangeArrowheads="1"/>
          </p:cNvSpPr>
          <p:nvPr/>
        </p:nvSpPr>
        <p:spPr bwMode="auto">
          <a:xfrm rot="16200000">
            <a:off x="1861081" y="2201013"/>
            <a:ext cx="432197" cy="270272"/>
          </a:xfrm>
          <a:prstGeom prst="rightArrow">
            <a:avLst>
              <a:gd name="adj1" fmla="val 50000"/>
              <a:gd name="adj2" fmla="val 39978"/>
            </a:avLst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68580" tIns="34290" rIns="68580" bIns="3429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3" name="AutoShape 11"/>
          <p:cNvSpPr>
            <a:spLocks noChangeArrowheads="1"/>
          </p:cNvSpPr>
          <p:nvPr/>
        </p:nvSpPr>
        <p:spPr bwMode="auto">
          <a:xfrm>
            <a:off x="1349070" y="2641725"/>
            <a:ext cx="1364819" cy="48696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68580" tIns="34290" rIns="68580" bIns="34290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100" b="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8.</a:t>
            </a:r>
            <a:r>
              <a:rPr lang="zh-TW" altLang="en-US" sz="2100" b="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進</a:t>
            </a:r>
            <a:r>
              <a:rPr lang="en-US" altLang="zh-TW" sz="2100" b="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coring</a:t>
            </a:r>
            <a:endParaRPr lang="zh-TW" altLang="en-US" sz="2100" b="0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4" name="文字方塊 1"/>
          <p:cNvSpPr txBox="1">
            <a:spLocks noChangeArrowheads="1"/>
          </p:cNvSpPr>
          <p:nvPr/>
        </p:nvSpPr>
        <p:spPr bwMode="auto">
          <a:xfrm>
            <a:off x="2789852" y="1646635"/>
            <a:ext cx="3757275" cy="259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72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跟進</a:t>
            </a:r>
            <a:r>
              <a:rPr lang="en-US" altLang="zh-TW" sz="18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Follow-up</a:t>
            </a:r>
            <a:r>
              <a:rPr lang="en-US" altLang="zh-TW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(</a:t>
            </a:r>
            <a:r>
              <a:rPr lang="zh-TW" altLang="en-US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下一場</a:t>
            </a:r>
            <a:r>
              <a:rPr lang="en-US" altLang="zh-TW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72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會後</a:t>
            </a:r>
            <a:r>
              <a:rPr lang="zh-TW" altLang="en-US" sz="72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會</a:t>
            </a:r>
            <a:endParaRPr lang="en-US" altLang="zh-TW" sz="7200" dirty="0" smtClean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TW" sz="20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Meeting after meeting</a:t>
            </a:r>
            <a:endParaRPr lang="zh-TW" altLang="en-US" sz="2000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9846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54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54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854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54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854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5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5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854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54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854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854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854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85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85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854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854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28" y="387845"/>
            <a:ext cx="7642332" cy="4100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矩形 11"/>
          <p:cNvSpPr/>
          <p:nvPr/>
        </p:nvSpPr>
        <p:spPr>
          <a:xfrm>
            <a:off x="5106396" y="4488535"/>
            <a:ext cx="225927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27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黃鵬升 </a:t>
            </a:r>
            <a:r>
              <a:rPr kumimoji="1" lang="en-US" altLang="zh-TW" sz="27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Johnny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996696" y="572031"/>
            <a:ext cx="2816352" cy="148502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TW" altLang="en-US" sz="36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物色與招</a:t>
            </a:r>
            <a:r>
              <a:rPr lang="zh-TW" altLang="en-US" sz="36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募</a:t>
            </a:r>
            <a:endParaRPr lang="en-US" altLang="zh-TW" sz="3600" dirty="0" smtClean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28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Prospecting and recruiting</a:t>
            </a:r>
            <a:endParaRPr lang="zh-TW" altLang="en-US" sz="2800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977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557213" indent="-21431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8572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2001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15430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endParaRPr lang="en-US" altLang="zh-TW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5411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557213" indent="-21431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8572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2001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15430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endParaRPr lang="en-US" altLang="zh-TW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5412" name="Date Placeholder 1"/>
          <p:cNvSpPr txBox="1">
            <a:spLocks noGrp="1"/>
          </p:cNvSpPr>
          <p:nvPr/>
        </p:nvSpPr>
        <p:spPr bwMode="auto">
          <a:xfrm>
            <a:off x="1657350" y="4686300"/>
            <a:ext cx="1428750" cy="3429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endParaRPr kumimoji="0" lang="en-US" altLang="zh-TW" sz="110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5413" name="Footer Placeholder 2"/>
          <p:cNvSpPr txBox="1">
            <a:spLocks noGrp="1"/>
          </p:cNvSpPr>
          <p:nvPr/>
        </p:nvSpPr>
        <p:spPr bwMode="auto">
          <a:xfrm>
            <a:off x="3486150" y="4686300"/>
            <a:ext cx="2171700" cy="3429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/>
            <a:endParaRPr kumimoji="0" lang="en-US" altLang="zh-TW" sz="110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5414" name="Date Placeholder 3"/>
          <p:cNvSpPr txBox="1">
            <a:spLocks noGrp="1"/>
          </p:cNvSpPr>
          <p:nvPr/>
        </p:nvSpPr>
        <p:spPr bwMode="auto">
          <a:xfrm>
            <a:off x="1657350" y="4686300"/>
            <a:ext cx="1428750" cy="3429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endParaRPr kumimoji="0" lang="en-US" altLang="zh-TW" sz="110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5415" name="Footer Placeholder 4"/>
          <p:cNvSpPr txBox="1">
            <a:spLocks noGrp="1"/>
          </p:cNvSpPr>
          <p:nvPr/>
        </p:nvSpPr>
        <p:spPr bwMode="auto">
          <a:xfrm>
            <a:off x="3486150" y="4686300"/>
            <a:ext cx="2171700" cy="3429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/>
            <a:endParaRPr kumimoji="0" lang="en-US" altLang="zh-TW" sz="110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4276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59105" y="422644"/>
            <a:ext cx="6457950" cy="4114800"/>
          </a:xfrm>
          <a:effectLst>
            <a:outerShdw algn="ctr" rotWithShape="0">
              <a:schemeClr val="tx2">
                <a:alpha val="75000"/>
              </a:schemeClr>
            </a:outerShdw>
          </a:effectLst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zh-CN" altLang="en-US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超連鎖事業説明</a:t>
            </a:r>
            <a:r>
              <a:rPr lang="zh-CN" altLang="en-US" sz="17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會 </a:t>
            </a:r>
            <a:r>
              <a:rPr lang="en-US" altLang="zh-CN" sz="17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UBP</a:t>
            </a:r>
            <a:endParaRPr lang="en-US" altLang="zh-CN" sz="1700" dirty="0"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必要訓</a:t>
            </a:r>
            <a:r>
              <a:rPr lang="zh-CN" altLang="en-US" sz="17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練 </a:t>
            </a:r>
            <a:r>
              <a:rPr lang="en-US" altLang="zh-CN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Necessary </a:t>
            </a:r>
            <a:r>
              <a:rPr lang="en-US" altLang="zh-CN" sz="17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trainings</a:t>
            </a:r>
            <a:endParaRPr lang="en-US" altLang="zh-CN" sz="1700" dirty="0"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TW" altLang="en-US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	</a:t>
            </a:r>
            <a:r>
              <a:rPr lang="en-US" altLang="zh-TW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- </a:t>
            </a:r>
            <a:r>
              <a:rPr lang="zh-CN" altLang="en-US" sz="17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新</a:t>
            </a:r>
            <a:r>
              <a:rPr lang="zh-TW" altLang="en-US" sz="17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超連鎖店主</a:t>
            </a:r>
            <a:r>
              <a:rPr lang="zh-CN" altLang="en-US" sz="17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訓</a:t>
            </a:r>
            <a:r>
              <a:rPr lang="zh-CN" altLang="en-US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練</a:t>
            </a:r>
            <a:r>
              <a:rPr lang="en-US" altLang="zh-CN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(</a:t>
            </a:r>
            <a:r>
              <a:rPr lang="en-US" altLang="zh-CN" sz="17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N</a:t>
            </a:r>
            <a:r>
              <a:rPr lang="en-US" altLang="zh-TW" sz="17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UO</a:t>
            </a:r>
            <a:r>
              <a:rPr lang="en-US" altLang="zh-CN" sz="17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T</a:t>
            </a:r>
            <a:r>
              <a:rPr lang="en-US" altLang="zh-CN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	- </a:t>
            </a:r>
            <a:r>
              <a:rPr lang="zh-CN" altLang="en-US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成功五要訣訓練</a:t>
            </a:r>
            <a:r>
              <a:rPr lang="en-US" altLang="zh-CN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(B5)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	- </a:t>
            </a:r>
            <a:r>
              <a:rPr lang="zh-CN" altLang="en-US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授證經理級訓練</a:t>
            </a:r>
            <a:r>
              <a:rPr lang="en-US" altLang="zh-CN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(ECCT)</a:t>
            </a:r>
            <a:endParaRPr lang="en-US" altLang="zh-TW" sz="1700" dirty="0"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zh-TW" altLang="en-US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本地</a:t>
            </a:r>
            <a:r>
              <a:rPr lang="zh-CN" altLang="en-US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研討</a:t>
            </a:r>
            <a:r>
              <a:rPr lang="zh-CN" altLang="en-US" sz="17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會</a:t>
            </a:r>
            <a:r>
              <a:rPr lang="zh-TW" altLang="en-US" sz="17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7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(Local Seminar)</a:t>
            </a:r>
            <a:endParaRPr lang="zh-TW" altLang="en-US" sz="1700" dirty="0"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TW" altLang="en-US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美安香港年會及領袖訓練會</a:t>
            </a:r>
            <a:r>
              <a:rPr lang="zh-TW" altLang="en-US" sz="17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議</a:t>
            </a:r>
            <a:endParaRPr lang="en-US" altLang="zh-TW" sz="1700" dirty="0" smtClean="0"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en-US" altLang="zh-TW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7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 (</a:t>
            </a:r>
            <a:r>
              <a:rPr lang="en-US" altLang="zh-TW" sz="17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mhk</a:t>
            </a:r>
            <a:r>
              <a:rPr lang="en-US" altLang="zh-TW" sz="17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 Annual Convention and Leadership School)</a:t>
            </a:r>
            <a:endParaRPr lang="zh-TW" altLang="en-US" sz="1700" dirty="0"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世界大</a:t>
            </a:r>
            <a:r>
              <a:rPr lang="zh-CN" altLang="en-US" sz="17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會 </a:t>
            </a:r>
            <a:r>
              <a:rPr lang="en-US" altLang="zh-CN" sz="17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(World Conference)</a:t>
            </a:r>
            <a:endParaRPr lang="zh-TW" altLang="en-US" sz="1700" dirty="0"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17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國際年會</a:t>
            </a:r>
            <a:r>
              <a:rPr lang="zh-TW" altLang="en-US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zh-TW" alt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(International Convention)</a:t>
            </a:r>
            <a:endParaRPr lang="zh-TW" altLang="en-US" sz="1400" dirty="0"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4276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657350" y="-348227"/>
            <a:ext cx="2351124" cy="857250"/>
          </a:xfrm>
          <a:effectLst>
            <a:outerShdw algn="ctr" rotWithShape="0">
              <a:schemeClr val="tx1">
                <a:alpha val="75000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NMTSS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主要會議</a:t>
            </a:r>
            <a:endParaRPr lang="en-US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2" name="文字方塊 1"/>
          <p:cNvSpPr txBox="1">
            <a:spLocks noChangeArrowheads="1"/>
          </p:cNvSpPr>
          <p:nvPr/>
        </p:nvSpPr>
        <p:spPr bwMode="auto">
          <a:xfrm rot="397684">
            <a:off x="5384997" y="874830"/>
            <a:ext cx="3022798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1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公</a:t>
            </a:r>
            <a:r>
              <a:rPr lang="zh-TW" altLang="en-US" sz="41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司 </a:t>
            </a:r>
            <a:r>
              <a:rPr lang="en-US" altLang="zh-TW" sz="24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Corporate</a:t>
            </a:r>
            <a:endParaRPr lang="zh-TW" altLang="en-US" sz="2400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" name="文字方塊 2"/>
          <p:cNvSpPr txBox="1">
            <a:spLocks noChangeArrowheads="1"/>
          </p:cNvSpPr>
          <p:nvPr/>
        </p:nvSpPr>
        <p:spPr bwMode="auto">
          <a:xfrm rot="376931">
            <a:off x="4755167" y="1601103"/>
            <a:ext cx="3357480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1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協調</a:t>
            </a:r>
            <a:r>
              <a:rPr lang="zh-TW" altLang="en-US" sz="41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員 </a:t>
            </a:r>
            <a:r>
              <a:rPr lang="en-US" altLang="zh-TW" sz="24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Coordinator</a:t>
            </a:r>
            <a:endParaRPr lang="zh-TW" altLang="en-US" sz="2400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 rot="577301">
            <a:off x="5130094" y="2487603"/>
            <a:ext cx="2305759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1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講</a:t>
            </a:r>
            <a:r>
              <a:rPr lang="zh-TW" altLang="en-US" sz="41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師 </a:t>
            </a:r>
            <a:r>
              <a:rPr lang="en-US" altLang="zh-TW" sz="24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Trainer</a:t>
            </a:r>
            <a:endParaRPr lang="zh-TW" altLang="en-US" sz="2400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 rot="479404">
            <a:off x="5040235" y="3514721"/>
            <a:ext cx="4101420" cy="106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1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超連</a:t>
            </a:r>
            <a:r>
              <a:rPr lang="zh-TW" altLang="en-US" sz="41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鎖™店主</a:t>
            </a:r>
            <a:endParaRPr lang="en-US" altLang="zh-TW" sz="4100" dirty="0" smtClean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  <a:p>
            <a:pPr eaLnBrk="1" hangingPunct="1"/>
            <a:r>
              <a:rPr lang="en-US" altLang="zh-TW" sz="2400" dirty="0" err="1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24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™ Owner</a:t>
            </a:r>
            <a:endParaRPr lang="zh-TW" altLang="en-US" sz="2400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8144" y="62383"/>
            <a:ext cx="486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Training and events of NMTSS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370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4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7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427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27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76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276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276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76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276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276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7650" grpId="0" build="p" autoUpdateAnimBg="0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1"/>
          <p:cNvSpPr txBox="1">
            <a:spLocks noGrp="1"/>
          </p:cNvSpPr>
          <p:nvPr/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1400">
              <a:latin typeface="Calibri"/>
              <a:ea typeface="Heiti TC Light"/>
              <a:cs typeface="Calibri"/>
            </a:endParaRPr>
          </a:p>
        </p:txBody>
      </p:sp>
      <p:sp>
        <p:nvSpPr>
          <p:cNvPr id="33795" name="Footer Placeholder 2"/>
          <p:cNvSpPr txBox="1">
            <a:spLocks noGrp="1"/>
          </p:cNvSpPr>
          <p:nvPr/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zh-CN" altLang="en-US" sz="1400">
              <a:latin typeface="Calibri"/>
              <a:ea typeface="Heiti TC Light"/>
              <a:cs typeface="Calibri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2182813" y="122634"/>
            <a:ext cx="6146797" cy="4800600"/>
            <a:chOff x="1375" y="144"/>
            <a:chExt cx="4031" cy="4032"/>
          </a:xfrm>
        </p:grpSpPr>
        <p:grpSp>
          <p:nvGrpSpPr>
            <p:cNvPr id="3" name="Group 28"/>
            <p:cNvGrpSpPr>
              <a:grpSpLocks/>
            </p:cNvGrpSpPr>
            <p:nvPr/>
          </p:nvGrpSpPr>
          <p:grpSpPr bwMode="auto">
            <a:xfrm>
              <a:off x="1375" y="144"/>
              <a:ext cx="4031" cy="4032"/>
              <a:chOff x="1375" y="144"/>
              <a:chExt cx="4031" cy="4032"/>
            </a:xfrm>
          </p:grpSpPr>
          <p:sp>
            <p:nvSpPr>
              <p:cNvPr id="152598" name="Oval 4"/>
              <p:cNvSpPr>
                <a:spLocks noChangeArrowheads="1"/>
              </p:cNvSpPr>
              <p:nvPr/>
            </p:nvSpPr>
            <p:spPr bwMode="auto">
              <a:xfrm>
                <a:off x="1375" y="144"/>
                <a:ext cx="4031" cy="4032"/>
              </a:xfrm>
              <a:prstGeom prst="ellipse">
                <a:avLst/>
              </a:prstGeom>
              <a:solidFill>
                <a:srgbClr val="008A8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52599" name="Oval 7"/>
              <p:cNvSpPr>
                <a:spLocks noChangeArrowheads="1"/>
              </p:cNvSpPr>
              <p:nvPr/>
            </p:nvSpPr>
            <p:spPr bwMode="auto">
              <a:xfrm>
                <a:off x="1662" y="432"/>
                <a:ext cx="3455" cy="345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52600" name="Oval 8"/>
              <p:cNvSpPr>
                <a:spLocks noChangeArrowheads="1"/>
              </p:cNvSpPr>
              <p:nvPr/>
            </p:nvSpPr>
            <p:spPr bwMode="auto">
              <a:xfrm>
                <a:off x="1950" y="721"/>
                <a:ext cx="2879" cy="2879"/>
              </a:xfrm>
              <a:prstGeom prst="ellipse">
                <a:avLst/>
              </a:prstGeom>
              <a:solidFill>
                <a:srgbClr val="00D6D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solidFill>
                    <a:schemeClr val="accent1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52601" name="Oval 12"/>
              <p:cNvSpPr>
                <a:spLocks noChangeArrowheads="1"/>
              </p:cNvSpPr>
              <p:nvPr/>
            </p:nvSpPr>
            <p:spPr bwMode="auto">
              <a:xfrm>
                <a:off x="2238" y="1008"/>
                <a:ext cx="2303" cy="230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 dirty="0"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52602" name="Oval 11"/>
              <p:cNvSpPr>
                <a:spLocks noChangeArrowheads="1"/>
              </p:cNvSpPr>
              <p:nvPr/>
            </p:nvSpPr>
            <p:spPr bwMode="auto">
              <a:xfrm>
                <a:off x="2526" y="1296"/>
                <a:ext cx="1727" cy="1727"/>
              </a:xfrm>
              <a:prstGeom prst="ellipse">
                <a:avLst/>
              </a:prstGeom>
              <a:solidFill>
                <a:srgbClr val="5BFFF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52603" name="Oval 10"/>
              <p:cNvSpPr>
                <a:spLocks noChangeArrowheads="1"/>
              </p:cNvSpPr>
              <p:nvPr/>
            </p:nvSpPr>
            <p:spPr bwMode="auto">
              <a:xfrm>
                <a:off x="2766" y="1584"/>
                <a:ext cx="1267" cy="126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>
                  <a:latin typeface="Calibri"/>
                  <a:ea typeface="Heiti TC Light"/>
                  <a:cs typeface="Calibri"/>
                </a:endParaRPr>
              </a:p>
            </p:txBody>
          </p:sp>
        </p:grpSp>
        <p:sp>
          <p:nvSpPr>
            <p:cNvPr id="152597" name="Oval 6"/>
            <p:cNvSpPr>
              <a:spLocks noChangeArrowheads="1"/>
            </p:cNvSpPr>
            <p:nvPr/>
          </p:nvSpPr>
          <p:spPr bwMode="auto">
            <a:xfrm>
              <a:off x="2987" y="1757"/>
              <a:ext cx="806" cy="806"/>
            </a:xfrm>
            <a:prstGeom prst="ellipse">
              <a:avLst/>
            </a:prstGeom>
            <a:solidFill>
              <a:srgbClr val="AB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 sz="1200">
                <a:solidFill>
                  <a:srgbClr val="000000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3295650" y="383382"/>
            <a:ext cx="4159250" cy="2645569"/>
            <a:chOff x="2076" y="322"/>
            <a:chExt cx="2620" cy="2222"/>
          </a:xfrm>
        </p:grpSpPr>
        <p:sp>
          <p:nvSpPr>
            <p:cNvPr id="6406154" name="WordArt 21"/>
            <p:cNvSpPr>
              <a:spLocks noChangeArrowheads="1" noChangeShapeType="1" noTextEdit="1"/>
            </p:cNvSpPr>
            <p:nvPr/>
          </p:nvSpPr>
          <p:spPr bwMode="auto">
            <a:xfrm>
              <a:off x="2623" y="322"/>
              <a:ext cx="1516" cy="432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>
                <a:defRPr/>
              </a:pPr>
              <a:r>
                <a:rPr lang="zh-CN" altLang="en-US" sz="2800" kern="10" dirty="0"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99"/>
                  </a:solidFill>
                  <a:latin typeface="Calibri"/>
                  <a:ea typeface="Heiti TC Light"/>
                  <a:cs typeface="Calibri"/>
                </a:rPr>
                <a:t>一對一介紹 </a:t>
              </a:r>
              <a:r>
                <a:rPr lang="en-US" altLang="zh-CN" sz="2800" kern="10" dirty="0"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99"/>
                  </a:solidFill>
                  <a:latin typeface="Calibri"/>
                  <a:ea typeface="Heiti TC Light"/>
                  <a:cs typeface="Calibri"/>
                </a:rPr>
                <a:t>(</a:t>
              </a:r>
              <a:r>
                <a:rPr lang="en-US" sz="2800" kern="10" dirty="0"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99"/>
                  </a:solidFill>
                  <a:latin typeface="Calibri"/>
                  <a:ea typeface="Heiti TC Light"/>
                  <a:cs typeface="Calibri"/>
                </a:rPr>
                <a:t>One - on – Ones)</a:t>
              </a:r>
            </a:p>
          </p:txBody>
        </p:sp>
        <p:sp>
          <p:nvSpPr>
            <p:cNvPr id="6406155" name="WordArt 22"/>
            <p:cNvSpPr>
              <a:spLocks noChangeArrowheads="1" noChangeShapeType="1" noTextEdit="1"/>
            </p:cNvSpPr>
            <p:nvPr/>
          </p:nvSpPr>
          <p:spPr bwMode="auto">
            <a:xfrm rot="211232">
              <a:off x="2076" y="613"/>
              <a:ext cx="2620" cy="1867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>
                <a:defRPr/>
              </a:pPr>
              <a:r>
                <a:rPr lang="zh-CN" altLang="en-US" sz="2800" kern="1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99"/>
                  </a:solidFill>
                  <a:latin typeface="Calibri"/>
                  <a:ea typeface="Heiti TC Light"/>
                  <a:cs typeface="Calibri"/>
                </a:rPr>
                <a:t>超連鎖事業説明會 </a:t>
              </a:r>
              <a:r>
                <a:rPr lang="en-US" sz="2800" kern="1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99"/>
                  </a:solidFill>
                  <a:latin typeface="Calibri"/>
                  <a:ea typeface="Heiti TC Light"/>
                  <a:cs typeface="Calibri"/>
                </a:rPr>
                <a:t>(</a:t>
              </a:r>
              <a:r>
                <a:rPr lang="en-US" sz="2800" kern="10" dirty="0" err="1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99"/>
                  </a:solidFill>
                  <a:latin typeface="Calibri"/>
                  <a:ea typeface="Heiti TC Light"/>
                  <a:cs typeface="Calibri"/>
                </a:rPr>
                <a:t>UnFranchise</a:t>
              </a:r>
              <a:r>
                <a:rPr lang="en-US" sz="2800" kern="1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99"/>
                  </a:solidFill>
                  <a:latin typeface="Calibri"/>
                  <a:ea typeface="Heiti TC Light"/>
                  <a:cs typeface="Calibri"/>
                </a:rPr>
                <a:t>  Business  Presentations)</a:t>
              </a:r>
            </a:p>
          </p:txBody>
        </p:sp>
        <p:sp>
          <p:nvSpPr>
            <p:cNvPr id="6406156" name="WordArt 24"/>
            <p:cNvSpPr>
              <a:spLocks noChangeArrowheads="1" noChangeShapeType="1" noTextEdit="1"/>
            </p:cNvSpPr>
            <p:nvPr/>
          </p:nvSpPr>
          <p:spPr bwMode="auto">
            <a:xfrm>
              <a:off x="2385" y="895"/>
              <a:ext cx="1915" cy="1073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>
                <a:defRPr/>
              </a:pPr>
              <a:r>
                <a:rPr lang="zh-CN" altLang="en-US" sz="2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99"/>
                  </a:solidFill>
                  <a:latin typeface="Calibri"/>
                  <a:ea typeface="Heiti TC Light"/>
                  <a:cs typeface="Calibri"/>
                </a:rPr>
                <a:t>地方研討會 </a:t>
              </a:r>
              <a:r>
                <a:rPr lang="pt-BR" sz="2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99"/>
                  </a:solidFill>
                  <a:latin typeface="Calibri"/>
                  <a:ea typeface="Heiti TC Light"/>
                  <a:cs typeface="Calibri"/>
                </a:rPr>
                <a:t>(Local  Seminars)</a:t>
              </a:r>
              <a:endPara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99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640615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2478" y="1152"/>
              <a:ext cx="1698" cy="1296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>
                <a:defRPr/>
              </a:pPr>
              <a:r>
                <a:rPr lang="zh-CN" altLang="en-US" sz="24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99"/>
                  </a:solidFill>
                  <a:latin typeface="Calibri"/>
                  <a:ea typeface="Heiti TC Light"/>
                  <a:cs typeface="Calibri"/>
                </a:rPr>
                <a:t>區域大會 </a:t>
              </a:r>
              <a:r>
                <a:rPr lang="pt-BR" sz="24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99"/>
                  </a:solidFill>
                  <a:latin typeface="Calibri"/>
                  <a:ea typeface="Heiti TC Light"/>
                  <a:cs typeface="Calibri"/>
                </a:rPr>
                <a:t>(District  Conference)</a:t>
              </a:r>
              <a:endParaRPr lang="en-US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99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640615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2688" y="1440"/>
              <a:ext cx="1297" cy="1104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>
                <a:defRPr/>
              </a:pPr>
              <a:r>
                <a:rPr lang="zh-CN" altLang="en-US" sz="20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99"/>
                  </a:solidFill>
                  <a:latin typeface="Calibri"/>
                  <a:ea typeface="Heiti TC Light"/>
                  <a:cs typeface="Calibri"/>
                </a:rPr>
                <a:t>轄區年會</a:t>
              </a:r>
              <a:r>
                <a:rPr lang="pt-BR" sz="20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99"/>
                  </a:solidFill>
                  <a:latin typeface="Calibri"/>
                  <a:ea typeface="Heiti TC Light"/>
                  <a:cs typeface="Calibri"/>
                </a:rPr>
                <a:t>(Regional  Convention)</a:t>
              </a:r>
              <a:endParaRPr lang="en-US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99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6406159" name="WordArt 27"/>
            <p:cNvSpPr>
              <a:spLocks noChangeArrowheads="1" noChangeShapeType="1" noTextEdit="1"/>
            </p:cNvSpPr>
            <p:nvPr/>
          </p:nvSpPr>
          <p:spPr bwMode="auto">
            <a:xfrm>
              <a:off x="2965" y="1656"/>
              <a:ext cx="692" cy="52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>
                <a:defRPr/>
              </a:pPr>
              <a:r>
                <a:rPr lang="zh-CN" altLang="en-US" sz="1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99"/>
                  </a:solidFill>
                  <a:latin typeface="Calibri"/>
                  <a:ea typeface="Heiti TC Light"/>
                  <a:cs typeface="Calibri"/>
                </a:rPr>
                <a:t>世界大會 </a:t>
              </a:r>
              <a:r>
                <a:rPr lang="en-US" sz="1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99"/>
                  </a:solidFill>
                  <a:latin typeface="Calibri"/>
                  <a:ea typeface="Heiti TC Light"/>
                  <a:cs typeface="Calibri"/>
                </a:rPr>
                <a:t>(World  Conference)</a:t>
              </a:r>
            </a:p>
          </p:txBody>
        </p:sp>
        <p:sp>
          <p:nvSpPr>
            <p:cNvPr id="6406162" name="WordArt 27"/>
            <p:cNvSpPr>
              <a:spLocks noChangeArrowheads="1" noChangeShapeType="1" noTextEdit="1"/>
            </p:cNvSpPr>
            <p:nvPr/>
          </p:nvSpPr>
          <p:spPr bwMode="auto">
            <a:xfrm rot="15257582">
              <a:off x="3085" y="1936"/>
              <a:ext cx="528" cy="496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6827336"/>
                </a:avLst>
              </a:prstTxWarp>
            </a:bodyPr>
            <a:lstStyle/>
            <a:p>
              <a:pPr algn="ctr">
                <a:defRPr/>
              </a:pPr>
              <a:r>
                <a:rPr lang="zh-CN" altLang="en-US" sz="1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99"/>
                  </a:solidFill>
                  <a:latin typeface="Calibri"/>
                  <a:ea typeface="Heiti TC Light"/>
                  <a:cs typeface="Calibri"/>
                </a:rPr>
                <a:t>國際年會 </a:t>
              </a:r>
              <a:r>
                <a:rPr lang="pt-BR" sz="1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3399"/>
                  </a:solidFill>
                  <a:latin typeface="Calibri"/>
                  <a:ea typeface="Heiti TC Light"/>
                  <a:cs typeface="Calibri"/>
                </a:rPr>
                <a:t>(I n t e r n a t i o n a l  C o n v e n t i o n)</a:t>
              </a:r>
              <a:endParaRPr lang="en-US" sz="1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99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33798" name="Date Placeholder 1"/>
          <p:cNvSpPr txBox="1">
            <a:spLocks noGrp="1"/>
          </p:cNvSpPr>
          <p:nvPr/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1400">
              <a:latin typeface="Calibri"/>
              <a:ea typeface="Heiti TC Light"/>
              <a:cs typeface="Calibri"/>
            </a:endParaRPr>
          </a:p>
        </p:txBody>
      </p:sp>
      <p:sp>
        <p:nvSpPr>
          <p:cNvPr id="33799" name="Footer Placeholder 2"/>
          <p:cNvSpPr txBox="1">
            <a:spLocks noGrp="1"/>
          </p:cNvSpPr>
          <p:nvPr/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zh-CN" altLang="en-US" sz="1400">
              <a:latin typeface="Calibri"/>
              <a:ea typeface="Heiti TC Light"/>
              <a:cs typeface="Calibri"/>
            </a:endParaRPr>
          </a:p>
        </p:txBody>
      </p:sp>
      <p:sp>
        <p:nvSpPr>
          <p:cNvPr id="6453266" name="Text Box 39"/>
          <p:cNvSpPr txBox="1">
            <a:spLocks noChangeArrowheads="1"/>
          </p:cNvSpPr>
          <p:nvPr/>
        </p:nvSpPr>
        <p:spPr bwMode="auto">
          <a:xfrm>
            <a:off x="0" y="63372"/>
            <a:ext cx="3505200" cy="255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「</a:t>
            </a:r>
            <a:r>
              <a:rPr lang="zh-CN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靶心概念</a:t>
            </a: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」</a:t>
            </a:r>
            <a:endParaRPr lang="en-US" altLang="zh-CN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  <a:p>
            <a:pPr algn="ctr">
              <a:defRPr/>
            </a:pPr>
            <a:r>
              <a:rPr lang="en-US" altLang="zh-CN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Target </a:t>
            </a: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Concept </a:t>
            </a:r>
            <a:endParaRPr lang="zh-CN" altLang="en-US" sz="3600" b="1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  <a:p>
            <a:pPr>
              <a:defRPr/>
            </a:pPr>
            <a:endParaRPr lang="zh-CN" altLang="en-US" sz="2400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  <a:p>
            <a:pPr>
              <a:defRPr/>
            </a:pPr>
            <a:r>
              <a:rPr lang="zh-CN" altLang="en-US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由外及内，</a:t>
            </a:r>
            <a:endParaRPr lang="en-US" altLang="zh-CN" b="1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  <a:p>
            <a:pPr>
              <a:defRPr/>
            </a:pPr>
            <a:r>
              <a:rPr lang="zh-CN" altLang="en-US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逐漸深入</a:t>
            </a:r>
            <a:r>
              <a:rPr lang="zh-CN" altLang="en-US" b="1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！</a:t>
            </a:r>
            <a:endParaRPr lang="en-US" altLang="zh-CN" b="1" dirty="0" smtClean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  <a:p>
            <a:pPr>
              <a:defRPr/>
            </a:pPr>
            <a:r>
              <a:rPr lang="en-US" altLang="zh-CN" b="1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From </a:t>
            </a:r>
            <a:r>
              <a:rPr lang="en-US" altLang="zh-CN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the outside in,</a:t>
            </a:r>
          </a:p>
          <a:p>
            <a:pPr>
              <a:defRPr/>
            </a:pPr>
            <a:r>
              <a:rPr lang="en-US" altLang="zh-CN" b="1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Step by </a:t>
            </a:r>
            <a:r>
              <a:rPr lang="en-US" altLang="zh-CN" b="1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step</a:t>
            </a:r>
            <a:endParaRPr lang="zh-CN" altLang="en-US" b="1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59763" name="Text Box 43"/>
          <p:cNvSpPr txBox="1">
            <a:spLocks noChangeArrowheads="1"/>
          </p:cNvSpPr>
          <p:nvPr/>
        </p:nvSpPr>
        <p:spPr bwMode="auto">
          <a:xfrm>
            <a:off x="123825" y="3655813"/>
            <a:ext cx="883920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35921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你的目標應該是帶領更多「積極進取型</a:t>
            </a:r>
            <a:r>
              <a:rPr lang="zh-CN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」</a:t>
            </a:r>
            <a:r>
              <a:rPr lang="zh-TW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超連鎖店主</a:t>
            </a:r>
            <a:endParaRPr lang="en-US" altLang="zh-CN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  <a:p>
            <a:pPr algn="ctr">
              <a:defRPr/>
            </a:pP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參加下一次國際年會</a:t>
            </a:r>
            <a:r>
              <a:rPr lang="en-US" altLang="zh-CN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…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但是一切要從外環做起</a:t>
            </a:r>
            <a:r>
              <a:rPr lang="en-US" altLang="zh-CN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…</a:t>
            </a:r>
          </a:p>
          <a:p>
            <a:pPr algn="ctr">
              <a:defRPr/>
            </a:pP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三對一介紹，二對一介紹，一對一介</a:t>
            </a:r>
            <a:r>
              <a:rPr lang="zh-CN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紹</a:t>
            </a:r>
            <a:endParaRPr lang="en-US" altLang="zh-CN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  <a:p>
            <a:pPr algn="ctr">
              <a:defRPr/>
            </a:pPr>
            <a:r>
              <a:rPr lang="en-US" altLang="zh-CN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Your </a:t>
            </a:r>
            <a:r>
              <a:rPr lang="en-US" altLang="zh-CN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goal is to bring  more “Go Now” </a:t>
            </a:r>
            <a:r>
              <a:rPr lang="en-US" altLang="zh-TW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UFO</a:t>
            </a:r>
            <a:r>
              <a:rPr lang="en-US" altLang="zh-CN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en-US" altLang="zh-CN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to the next International Convention….but start from the outside, 3 to 1, 2 to 1 and 1 to 1 presentations.</a:t>
            </a:r>
          </a:p>
          <a:p>
            <a:pPr algn="ctr">
              <a:defRPr/>
            </a:pPr>
            <a:endParaRPr lang="zh-CN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6689458" y="183590"/>
            <a:ext cx="2651124" cy="1564481"/>
            <a:chOff x="4321" y="-78"/>
            <a:chExt cx="1670" cy="1314"/>
          </a:xfrm>
        </p:grpSpPr>
        <p:sp>
          <p:nvSpPr>
            <p:cNvPr id="6406164" name="AutoShape 41"/>
            <p:cNvSpPr>
              <a:spLocks noChangeArrowheads="1"/>
            </p:cNvSpPr>
            <p:nvPr/>
          </p:nvSpPr>
          <p:spPr bwMode="auto">
            <a:xfrm rot="19663044" flipV="1">
              <a:off x="4321" y="-78"/>
              <a:ext cx="1533" cy="1314"/>
            </a:xfrm>
            <a:prstGeom prst="leftArrow">
              <a:avLst>
                <a:gd name="adj1" fmla="val 50000"/>
                <a:gd name="adj2" fmla="val 30846"/>
              </a:avLst>
            </a:prstGeom>
            <a:solidFill>
              <a:schemeClr val="tx1">
                <a:lumMod val="65000"/>
                <a:alpha val="4392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52588" name="Rectangle 34"/>
            <p:cNvSpPr>
              <a:spLocks noChangeArrowheads="1"/>
            </p:cNvSpPr>
            <p:nvPr/>
          </p:nvSpPr>
          <p:spPr bwMode="auto">
            <a:xfrm rot="19634958">
              <a:off x="4503" y="122"/>
              <a:ext cx="1488" cy="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>
                <a:buFontTx/>
                <a:buChar char="•"/>
              </a:pPr>
              <a:r>
                <a:rPr lang="zh-CN" altLang="en-US" sz="1400" b="1" dirty="0" smtClean="0">
                  <a:latin typeface="Calibri"/>
                  <a:ea typeface="Heiti TC Light"/>
                  <a:cs typeface="Calibri"/>
                </a:rPr>
                <a:t>新</a:t>
              </a:r>
              <a:r>
                <a:rPr lang="zh-TW" altLang="en-US" sz="1400" b="1" dirty="0" smtClean="0">
                  <a:latin typeface="Calibri"/>
                  <a:ea typeface="Heiti TC Light"/>
                  <a:cs typeface="Calibri"/>
                </a:rPr>
                <a:t>超連鎖™店主</a:t>
              </a:r>
              <a:r>
                <a:rPr lang="zh-CN" altLang="en-US" sz="1400" b="1" dirty="0" smtClean="0">
                  <a:latin typeface="Calibri"/>
                  <a:ea typeface="Heiti TC Light"/>
                  <a:cs typeface="Calibri"/>
                </a:rPr>
                <a:t>訓練</a:t>
              </a:r>
              <a:r>
                <a:rPr lang="en-US" altLang="zh-TW" sz="1400" b="1" dirty="0" smtClean="0">
                  <a:latin typeface="Calibri"/>
                  <a:ea typeface="Heiti TC Light"/>
                  <a:cs typeface="Calibri"/>
                </a:rPr>
                <a:t>NUOT</a:t>
              </a:r>
              <a:endParaRPr lang="zh-CN" altLang="en-US" sz="1400" b="1" dirty="0">
                <a:latin typeface="Calibri"/>
                <a:ea typeface="Heiti TC Light"/>
                <a:cs typeface="Calibri"/>
              </a:endParaRPr>
            </a:p>
            <a:p>
              <a:pPr>
                <a:buSzPct val="75000"/>
                <a:buFontTx/>
                <a:buChar char="•"/>
              </a:pPr>
              <a:r>
                <a:rPr lang="zh-CN" altLang="en-US" sz="1400" dirty="0">
                  <a:latin typeface="Calibri"/>
                  <a:ea typeface="Heiti TC Light"/>
                  <a:cs typeface="Calibri"/>
                </a:rPr>
                <a:t> </a:t>
              </a:r>
              <a:r>
                <a:rPr lang="zh-CN" altLang="en-US" sz="1400" b="1" dirty="0">
                  <a:latin typeface="Calibri"/>
                  <a:ea typeface="Heiti TC Light"/>
                  <a:cs typeface="Calibri"/>
                </a:rPr>
                <a:t>成功五要訣訓練</a:t>
              </a:r>
              <a:r>
                <a:rPr lang="zh-CN" altLang="en-US" sz="1400" dirty="0">
                  <a:latin typeface="Calibri"/>
                  <a:ea typeface="Heiti TC Light"/>
                  <a:cs typeface="Calibri"/>
                </a:rPr>
                <a:t> </a:t>
              </a:r>
              <a:r>
                <a:rPr lang="en-US" altLang="zh-TW" sz="1400" dirty="0" smtClean="0">
                  <a:latin typeface="Calibri"/>
                  <a:ea typeface="Heiti TC Light"/>
                  <a:cs typeface="Calibri"/>
                </a:rPr>
                <a:t>B5</a:t>
              </a:r>
              <a:endParaRPr lang="zh-CN" altLang="en-US" sz="1400" dirty="0">
                <a:latin typeface="Calibri"/>
                <a:ea typeface="Heiti TC Light"/>
                <a:cs typeface="Calibri"/>
              </a:endParaRPr>
            </a:p>
            <a:p>
              <a:pPr>
                <a:buSzPct val="75000"/>
                <a:buFontTx/>
                <a:buChar char="•"/>
              </a:pPr>
              <a:r>
                <a:rPr lang="zh-CN" altLang="en-US" sz="1400" dirty="0">
                  <a:latin typeface="Calibri"/>
                  <a:ea typeface="Heiti TC Light"/>
                  <a:cs typeface="Calibri"/>
                </a:rPr>
                <a:t> </a:t>
              </a:r>
              <a:r>
                <a:rPr lang="zh-CN" altLang="en-US" sz="1400" b="1" dirty="0">
                  <a:latin typeface="Calibri"/>
                  <a:ea typeface="Heiti TC Light"/>
                  <a:cs typeface="Calibri"/>
                </a:rPr>
                <a:t>授證經理級訓</a:t>
              </a:r>
              <a:r>
                <a:rPr lang="zh-CN" altLang="en-US" sz="1400" b="1" dirty="0" smtClean="0">
                  <a:latin typeface="Calibri"/>
                  <a:ea typeface="Heiti TC Light"/>
                  <a:cs typeface="Calibri"/>
                </a:rPr>
                <a:t>練</a:t>
              </a:r>
              <a:r>
                <a:rPr lang="en-US" altLang="zh-TW" sz="1400" b="1" dirty="0" smtClean="0">
                  <a:latin typeface="Calibri"/>
                  <a:ea typeface="Heiti TC Light"/>
                  <a:cs typeface="Calibri"/>
                </a:rPr>
                <a:t>ECCT</a:t>
              </a:r>
              <a:endParaRPr lang="zh-CN" altLang="en-US" sz="1400" b="1" dirty="0"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4364251" y="2433251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Calibri"/>
                <a:ea typeface="Heiti TC Light"/>
                <a:cs typeface="Calibri"/>
              </a:rPr>
              <a:t>複</a:t>
            </a:r>
            <a:endParaRPr lang="en-US" dirty="0"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7458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Date Placeholder 1"/>
          <p:cNvSpPr txBox="1">
            <a:spLocks noGrp="1"/>
          </p:cNvSpPr>
          <p:nvPr/>
        </p:nvSpPr>
        <p:spPr bwMode="auto">
          <a:xfrm>
            <a:off x="1657350" y="4686300"/>
            <a:ext cx="1428750" cy="3429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kumimoji="0" lang="en-US" altLang="zh-TW" sz="110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9507" name="Footer Placeholder 2"/>
          <p:cNvSpPr txBox="1">
            <a:spLocks noGrp="1"/>
          </p:cNvSpPr>
          <p:nvPr/>
        </p:nvSpPr>
        <p:spPr bwMode="auto">
          <a:xfrm>
            <a:off x="3486150" y="4686300"/>
            <a:ext cx="2171700" cy="3429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kumimoji="0" lang="en-US" altLang="zh-TW" sz="110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9508" name="Date Placeholder 3"/>
          <p:cNvSpPr txBox="1">
            <a:spLocks noGrp="1"/>
          </p:cNvSpPr>
          <p:nvPr/>
        </p:nvSpPr>
        <p:spPr bwMode="auto">
          <a:xfrm>
            <a:off x="1657350" y="4686300"/>
            <a:ext cx="1428750" cy="3429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kumimoji="0" lang="en-US" altLang="zh-TW" sz="110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9509" name="Footer Placeholder 4"/>
          <p:cNvSpPr txBox="1">
            <a:spLocks noGrp="1"/>
          </p:cNvSpPr>
          <p:nvPr/>
        </p:nvSpPr>
        <p:spPr bwMode="auto">
          <a:xfrm>
            <a:off x="3486150" y="4686300"/>
            <a:ext cx="2171700" cy="3429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kumimoji="0" lang="en-US" altLang="zh-TW" sz="110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860802" name="Line 2"/>
          <p:cNvSpPr>
            <a:spLocks noChangeShapeType="1"/>
          </p:cNvSpPr>
          <p:nvPr/>
        </p:nvSpPr>
        <p:spPr bwMode="auto">
          <a:xfrm>
            <a:off x="4732735" y="1988344"/>
            <a:ext cx="0" cy="548879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60803" name="Line 3"/>
          <p:cNvSpPr>
            <a:spLocks noChangeShapeType="1"/>
          </p:cNvSpPr>
          <p:nvPr/>
        </p:nvSpPr>
        <p:spPr bwMode="auto">
          <a:xfrm>
            <a:off x="4206479" y="1233487"/>
            <a:ext cx="0" cy="54887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60804" name="Line 4"/>
          <p:cNvSpPr>
            <a:spLocks noChangeShapeType="1"/>
          </p:cNvSpPr>
          <p:nvPr/>
        </p:nvSpPr>
        <p:spPr bwMode="auto">
          <a:xfrm>
            <a:off x="4320779" y="1988344"/>
            <a:ext cx="0" cy="548879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60805" name="Line 5"/>
          <p:cNvSpPr>
            <a:spLocks noChangeShapeType="1"/>
          </p:cNvSpPr>
          <p:nvPr/>
        </p:nvSpPr>
        <p:spPr bwMode="auto">
          <a:xfrm>
            <a:off x="3612356" y="1919287"/>
            <a:ext cx="0" cy="54887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149514" name="Rectangle 6"/>
          <p:cNvSpPr>
            <a:spLocks noChangeArrowheads="1"/>
          </p:cNvSpPr>
          <p:nvPr/>
        </p:nvSpPr>
        <p:spPr bwMode="auto">
          <a:xfrm>
            <a:off x="3520679" y="1645444"/>
            <a:ext cx="9144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CN" altLang="en-US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你 </a:t>
            </a:r>
            <a:r>
              <a:rPr kumimoji="0" lang="en-US" altLang="zh-CN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YOU</a:t>
            </a:r>
            <a:r>
              <a:rPr kumimoji="0" lang="zh-TW" altLang="en-US" b="1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/>
            </a:r>
            <a:br>
              <a:rPr kumimoji="0" lang="zh-TW" altLang="en-US" b="1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</a:br>
            <a:r>
              <a:rPr kumimoji="0" lang="en-US" altLang="zh-TW" b="1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002</a:t>
            </a:r>
          </a:p>
        </p:txBody>
      </p:sp>
      <p:sp>
        <p:nvSpPr>
          <p:cNvPr id="6860807" name="Line 7"/>
          <p:cNvSpPr>
            <a:spLocks noChangeShapeType="1"/>
          </p:cNvSpPr>
          <p:nvPr/>
        </p:nvSpPr>
        <p:spPr bwMode="auto">
          <a:xfrm>
            <a:off x="4914900" y="1302544"/>
            <a:ext cx="0" cy="54887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60808" name="Line 8"/>
          <p:cNvSpPr>
            <a:spLocks noChangeShapeType="1"/>
          </p:cNvSpPr>
          <p:nvPr/>
        </p:nvSpPr>
        <p:spPr bwMode="auto">
          <a:xfrm>
            <a:off x="5463779" y="1919287"/>
            <a:ext cx="0" cy="54887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149517" name="Rectangle 9"/>
          <p:cNvSpPr>
            <a:spLocks noChangeArrowheads="1"/>
          </p:cNvSpPr>
          <p:nvPr/>
        </p:nvSpPr>
        <p:spPr bwMode="auto">
          <a:xfrm>
            <a:off x="4641056" y="1645444"/>
            <a:ext cx="9144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CN" altLang="en-US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你 </a:t>
            </a:r>
            <a:r>
              <a:rPr kumimoji="0" lang="en-US" altLang="zh-CN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YOU</a:t>
            </a:r>
            <a:endParaRPr kumimoji="0" lang="zh-TW" altLang="en-US" b="1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TW" b="1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003</a:t>
            </a:r>
          </a:p>
        </p:txBody>
      </p:sp>
      <p:sp>
        <p:nvSpPr>
          <p:cNvPr id="6860810" name="Line 10"/>
          <p:cNvSpPr>
            <a:spLocks noChangeShapeType="1"/>
          </p:cNvSpPr>
          <p:nvPr/>
        </p:nvSpPr>
        <p:spPr bwMode="auto">
          <a:xfrm>
            <a:off x="6012656" y="2605087"/>
            <a:ext cx="0" cy="54887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149519" name="Rectangle 11"/>
          <p:cNvSpPr>
            <a:spLocks noChangeArrowheads="1"/>
          </p:cNvSpPr>
          <p:nvPr/>
        </p:nvSpPr>
        <p:spPr bwMode="auto">
          <a:xfrm>
            <a:off x="5189935" y="2331244"/>
            <a:ext cx="9144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1200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Motives®</a:t>
            </a:r>
            <a:endParaRPr kumimoji="0" lang="zh-TW" altLang="en-US" sz="1200" b="1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860812" name="Line 12"/>
          <p:cNvSpPr>
            <a:spLocks noChangeShapeType="1"/>
          </p:cNvSpPr>
          <p:nvPr/>
        </p:nvSpPr>
        <p:spPr bwMode="auto">
          <a:xfrm>
            <a:off x="6560344" y="3290887"/>
            <a:ext cx="0" cy="54887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149521" name="Rectangle 13"/>
          <p:cNvSpPr>
            <a:spLocks noChangeArrowheads="1"/>
          </p:cNvSpPr>
          <p:nvPr/>
        </p:nvSpPr>
        <p:spPr bwMode="auto">
          <a:xfrm>
            <a:off x="5737622" y="3017044"/>
            <a:ext cx="914400" cy="4572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1200" b="1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網站</a:t>
            </a:r>
            <a:endParaRPr kumimoji="0" lang="zh-TW" altLang="en-US" sz="1200" b="1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860814" name="Line 14"/>
          <p:cNvSpPr>
            <a:spLocks noChangeShapeType="1"/>
          </p:cNvSpPr>
          <p:nvPr/>
        </p:nvSpPr>
        <p:spPr bwMode="auto">
          <a:xfrm>
            <a:off x="7109222" y="3976687"/>
            <a:ext cx="0" cy="54887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149523" name="Rectangle 15"/>
          <p:cNvSpPr>
            <a:spLocks noChangeArrowheads="1"/>
          </p:cNvSpPr>
          <p:nvPr/>
        </p:nvSpPr>
        <p:spPr bwMode="auto">
          <a:xfrm>
            <a:off x="4114800" y="959644"/>
            <a:ext cx="9144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CN" altLang="en-US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你 </a:t>
            </a:r>
            <a:r>
              <a:rPr kumimoji="0" lang="en-US" altLang="zh-CN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YOU</a:t>
            </a:r>
            <a:r>
              <a:rPr kumimoji="0" lang="zh-TW" altLang="en-US" b="1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/>
            </a:r>
            <a:br>
              <a:rPr kumimoji="0" lang="zh-TW" altLang="en-US" b="1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</a:br>
            <a:r>
              <a:rPr kumimoji="0" lang="en-US" altLang="zh-TW" b="1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001</a:t>
            </a:r>
          </a:p>
        </p:txBody>
      </p:sp>
      <p:sp>
        <p:nvSpPr>
          <p:cNvPr id="6860816" name="Line 16"/>
          <p:cNvSpPr>
            <a:spLocks noChangeShapeType="1"/>
          </p:cNvSpPr>
          <p:nvPr/>
        </p:nvSpPr>
        <p:spPr bwMode="auto">
          <a:xfrm>
            <a:off x="3063478" y="2605087"/>
            <a:ext cx="0" cy="54887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149525" name="Rectangle 17"/>
          <p:cNvSpPr>
            <a:spLocks noChangeArrowheads="1"/>
          </p:cNvSpPr>
          <p:nvPr/>
        </p:nvSpPr>
        <p:spPr bwMode="auto">
          <a:xfrm>
            <a:off x="2971800" y="2331244"/>
            <a:ext cx="9144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1200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Motives®</a:t>
            </a:r>
            <a:endParaRPr kumimoji="0" lang="zh-TW" altLang="en-US" sz="1200" b="1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860818" name="Line 18"/>
          <p:cNvSpPr>
            <a:spLocks noChangeShapeType="1"/>
          </p:cNvSpPr>
          <p:nvPr/>
        </p:nvSpPr>
        <p:spPr bwMode="auto">
          <a:xfrm>
            <a:off x="2514600" y="3290887"/>
            <a:ext cx="0" cy="54887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60819" name="Line 19"/>
          <p:cNvSpPr>
            <a:spLocks noChangeShapeType="1"/>
          </p:cNvSpPr>
          <p:nvPr/>
        </p:nvSpPr>
        <p:spPr bwMode="auto">
          <a:xfrm>
            <a:off x="1965722" y="3976687"/>
            <a:ext cx="0" cy="54887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149528" name="Rectangle 20"/>
          <p:cNvSpPr>
            <a:spLocks noChangeArrowheads="1"/>
          </p:cNvSpPr>
          <p:nvPr/>
        </p:nvSpPr>
        <p:spPr bwMode="auto">
          <a:xfrm>
            <a:off x="2422922" y="3017044"/>
            <a:ext cx="914400" cy="4572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1200" b="1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網站</a:t>
            </a:r>
            <a:endParaRPr kumimoji="0" lang="zh-TW" altLang="en-US" sz="1200" b="1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9529" name="Rectangle 21"/>
          <p:cNvSpPr>
            <a:spLocks noChangeArrowheads="1"/>
          </p:cNvSpPr>
          <p:nvPr/>
        </p:nvSpPr>
        <p:spPr bwMode="auto">
          <a:xfrm>
            <a:off x="1874044" y="3702844"/>
            <a:ext cx="9144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1200" b="1" dirty="0" err="1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Isotonix</a:t>
            </a:r>
            <a:r>
              <a:rPr kumimoji="0" lang="en-US" altLang="zh-TW" sz="12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kumimoji="0" lang="en-US" altLang="zh-TW" sz="2700" u="sng" dirty="0" smtClean="0">
                <a:solidFill>
                  <a:srgbClr val="333399"/>
                </a:solidFill>
                <a:latin typeface="Calibri"/>
                <a:ea typeface="Heiti TC Light"/>
                <a:cs typeface="Calibri"/>
              </a:rPr>
              <a:t> </a:t>
            </a:r>
            <a:endParaRPr kumimoji="0" lang="en-US" altLang="zh-TW" sz="2700" u="sng" dirty="0">
              <a:solidFill>
                <a:srgbClr val="333399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9530" name="Rectangle 22"/>
          <p:cNvSpPr>
            <a:spLocks noChangeArrowheads="1"/>
          </p:cNvSpPr>
          <p:nvPr/>
        </p:nvSpPr>
        <p:spPr bwMode="auto">
          <a:xfrm>
            <a:off x="882502" y="4251126"/>
            <a:ext cx="1632098" cy="594718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</a:pPr>
            <a:r>
              <a:rPr kumimoji="0" lang="zh-TW" altLang="en-US" sz="1200" b="1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    </a:t>
            </a:r>
            <a:r>
              <a:rPr kumimoji="0" lang="en-US" altLang="zh-TW" sz="1200" b="1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Cellular </a:t>
            </a:r>
            <a:r>
              <a:rPr kumimoji="0" lang="en-US" altLang="zh-TW" sz="12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Laboratories</a:t>
            </a:r>
            <a:r>
              <a:rPr kumimoji="0" lang="en-US" altLang="zh-TW" sz="1200" b="1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™</a:t>
            </a:r>
            <a:r>
              <a:rPr kumimoji="0" lang="en-US" altLang="zh-TW" sz="2700" u="sng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  </a:t>
            </a:r>
            <a:endParaRPr kumimoji="0" lang="en-US" altLang="zh-TW" sz="2700" u="sng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9531" name="Rectangle 23"/>
          <p:cNvSpPr>
            <a:spLocks noChangeArrowheads="1"/>
          </p:cNvSpPr>
          <p:nvPr/>
        </p:nvSpPr>
        <p:spPr bwMode="auto">
          <a:xfrm>
            <a:off x="6286500" y="3702844"/>
            <a:ext cx="9144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1200" b="1" dirty="0" err="1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Isotonix</a:t>
            </a:r>
            <a:r>
              <a:rPr kumimoji="0" lang="en-US" altLang="zh-TW" sz="12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®</a:t>
            </a:r>
            <a:endParaRPr kumimoji="0" lang="en-US" altLang="zh-TW" sz="1200" b="1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9532" name="Rectangle 24"/>
          <p:cNvSpPr>
            <a:spLocks noChangeArrowheads="1"/>
          </p:cNvSpPr>
          <p:nvPr/>
        </p:nvSpPr>
        <p:spPr bwMode="auto">
          <a:xfrm>
            <a:off x="6560344" y="4388644"/>
            <a:ext cx="1701153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1200" b="1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Cellular Laboratories™</a:t>
            </a:r>
            <a:endParaRPr kumimoji="0" lang="en-US" altLang="zh-TW" sz="2700" u="sng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9533" name="Text Box 25"/>
          <p:cNvSpPr txBox="1">
            <a:spLocks noChangeArrowheads="1"/>
          </p:cNvSpPr>
          <p:nvPr/>
        </p:nvSpPr>
        <p:spPr bwMode="auto">
          <a:xfrm>
            <a:off x="3635026" y="2822972"/>
            <a:ext cx="1904908" cy="201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15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Motives</a:t>
            </a:r>
            <a:endParaRPr kumimoji="0" lang="zh-TW" altLang="en-US" sz="1500" b="1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algn="ctr" defTabSz="6858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kumimoji="0" lang="zh-TW" altLang="en-US" sz="1500" b="1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algn="ctr" defTabSz="6858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1500" b="1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網站</a:t>
            </a:r>
            <a:endParaRPr kumimoji="0" lang="zh-TW" altLang="en-US" sz="1500" b="1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algn="ctr" defTabSz="6858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kumimoji="0" lang="zh-TW" altLang="en-US" sz="1500" b="1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algn="ctr" defTabSz="6858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1500" b="1" dirty="0" err="1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Isotonix</a:t>
            </a:r>
            <a:endParaRPr kumimoji="0" lang="zh-TW" altLang="en-US" sz="1500" b="1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algn="ctr" defTabSz="6858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kumimoji="0" lang="zh-TW" altLang="en-US" sz="1500" b="1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algn="ctr" defTabSz="6858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1600" b="1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Cellular Laboratories</a:t>
            </a:r>
            <a:endParaRPr kumimoji="0" lang="zh-TW" altLang="en-US" sz="1500" b="1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860826" name="Line 26"/>
          <p:cNvSpPr>
            <a:spLocks noChangeShapeType="1"/>
          </p:cNvSpPr>
          <p:nvPr/>
        </p:nvSpPr>
        <p:spPr bwMode="auto">
          <a:xfrm flipV="1">
            <a:off x="5257800" y="4662487"/>
            <a:ext cx="1371600" cy="1381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60827" name="Line 27"/>
          <p:cNvSpPr>
            <a:spLocks noChangeShapeType="1"/>
          </p:cNvSpPr>
          <p:nvPr/>
        </p:nvSpPr>
        <p:spPr bwMode="auto">
          <a:xfrm flipH="1" flipV="1">
            <a:off x="2514600" y="4662487"/>
            <a:ext cx="1371600" cy="1381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60828" name="Line 28"/>
          <p:cNvSpPr>
            <a:spLocks noChangeShapeType="1"/>
          </p:cNvSpPr>
          <p:nvPr/>
        </p:nvSpPr>
        <p:spPr bwMode="auto">
          <a:xfrm flipV="1">
            <a:off x="5257800" y="4045744"/>
            <a:ext cx="891779" cy="1381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60829" name="Line 29"/>
          <p:cNvSpPr>
            <a:spLocks noChangeShapeType="1"/>
          </p:cNvSpPr>
          <p:nvPr/>
        </p:nvSpPr>
        <p:spPr bwMode="auto">
          <a:xfrm flipH="1" flipV="1">
            <a:off x="3063478" y="4045744"/>
            <a:ext cx="822722" cy="1381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60830" name="Line 30"/>
          <p:cNvSpPr>
            <a:spLocks noChangeShapeType="1"/>
          </p:cNvSpPr>
          <p:nvPr/>
        </p:nvSpPr>
        <p:spPr bwMode="auto">
          <a:xfrm flipV="1">
            <a:off x="5188745" y="3496866"/>
            <a:ext cx="411956" cy="13692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60831" name="Line 31"/>
          <p:cNvSpPr>
            <a:spLocks noChangeShapeType="1"/>
          </p:cNvSpPr>
          <p:nvPr/>
        </p:nvSpPr>
        <p:spPr bwMode="auto">
          <a:xfrm flipH="1" flipV="1">
            <a:off x="3474244" y="3496866"/>
            <a:ext cx="481013" cy="13692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60832" name="Line 32"/>
          <p:cNvSpPr>
            <a:spLocks noChangeShapeType="1"/>
          </p:cNvSpPr>
          <p:nvPr/>
        </p:nvSpPr>
        <p:spPr bwMode="auto">
          <a:xfrm flipV="1">
            <a:off x="5051822" y="2880122"/>
            <a:ext cx="342900" cy="13692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60833" name="Line 33"/>
          <p:cNvSpPr>
            <a:spLocks noChangeShapeType="1"/>
          </p:cNvSpPr>
          <p:nvPr/>
        </p:nvSpPr>
        <p:spPr bwMode="auto">
          <a:xfrm flipH="1" flipV="1">
            <a:off x="3749278" y="2880122"/>
            <a:ext cx="342900" cy="13692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75172" name="Text Box 36"/>
          <p:cNvSpPr txBox="1">
            <a:spLocks noChangeArrowheads="1"/>
          </p:cNvSpPr>
          <p:nvPr/>
        </p:nvSpPr>
        <p:spPr bwMode="auto">
          <a:xfrm>
            <a:off x="2444999" y="33339"/>
            <a:ext cx="421114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27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「美安大學</a:t>
            </a:r>
            <a:r>
              <a:rPr kumimoji="0" lang="zh-CN" altLang="en-US" sz="27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」</a:t>
            </a:r>
            <a:r>
              <a:rPr kumimoji="0" lang="en-US" altLang="zh-CN" sz="27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MA University</a:t>
            </a:r>
            <a:r>
              <a:rPr kumimoji="0" lang="en-US" altLang="zh-TW" sz="27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endParaRPr kumimoji="0" lang="en-US" altLang="zh-TW" sz="27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637953" y="269082"/>
            <a:ext cx="7868094" cy="7596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聯線互助策</a:t>
            </a:r>
            <a:r>
              <a:rPr lang="zh-CN" altLang="en-US" sz="3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略</a:t>
            </a:r>
            <a:r>
              <a:rPr lang="en-US" altLang="zh-CN" sz="3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Teams Mutual-support Strategy</a:t>
            </a:r>
            <a:r>
              <a:rPr lang="zh-CN" altLang="en-US" sz="3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endParaRPr lang="en-US" sz="30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356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Date Placeholder 1"/>
          <p:cNvSpPr txBox="1">
            <a:spLocks noGrp="1"/>
          </p:cNvSpPr>
          <p:nvPr/>
        </p:nvSpPr>
        <p:spPr bwMode="auto">
          <a:xfrm>
            <a:off x="1657350" y="4686300"/>
            <a:ext cx="1428750" cy="3429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kumimoji="0" lang="en-US" altLang="zh-TW" sz="110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8483" name="Footer Placeholder 2"/>
          <p:cNvSpPr txBox="1">
            <a:spLocks noGrp="1"/>
          </p:cNvSpPr>
          <p:nvPr/>
        </p:nvSpPr>
        <p:spPr bwMode="auto">
          <a:xfrm>
            <a:off x="3486150" y="4686300"/>
            <a:ext cx="2171700" cy="3429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kumimoji="0" lang="en-US" altLang="zh-TW" sz="110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8484" name="Date Placeholder 3"/>
          <p:cNvSpPr txBox="1">
            <a:spLocks noGrp="1"/>
          </p:cNvSpPr>
          <p:nvPr/>
        </p:nvSpPr>
        <p:spPr bwMode="auto">
          <a:xfrm>
            <a:off x="1657350" y="4686300"/>
            <a:ext cx="1428750" cy="3429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kumimoji="0" lang="en-US" altLang="zh-TW" sz="110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8485" name="Footer Placeholder 4"/>
          <p:cNvSpPr txBox="1">
            <a:spLocks noGrp="1"/>
          </p:cNvSpPr>
          <p:nvPr/>
        </p:nvSpPr>
        <p:spPr bwMode="auto">
          <a:xfrm>
            <a:off x="3486150" y="4686300"/>
            <a:ext cx="2171700" cy="3429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kumimoji="0" lang="en-US" altLang="zh-TW" sz="110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857730" name="Line 2"/>
          <p:cNvSpPr>
            <a:spLocks noChangeShapeType="1"/>
          </p:cNvSpPr>
          <p:nvPr/>
        </p:nvSpPr>
        <p:spPr bwMode="auto">
          <a:xfrm>
            <a:off x="4732735" y="1994298"/>
            <a:ext cx="0" cy="54887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57731" name="Line 3"/>
          <p:cNvSpPr>
            <a:spLocks noChangeShapeType="1"/>
          </p:cNvSpPr>
          <p:nvPr/>
        </p:nvSpPr>
        <p:spPr bwMode="auto">
          <a:xfrm>
            <a:off x="4206479" y="1239442"/>
            <a:ext cx="0" cy="54887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57732" name="Line 4"/>
          <p:cNvSpPr>
            <a:spLocks noChangeShapeType="1"/>
          </p:cNvSpPr>
          <p:nvPr/>
        </p:nvSpPr>
        <p:spPr bwMode="auto">
          <a:xfrm>
            <a:off x="4320779" y="1994298"/>
            <a:ext cx="0" cy="54887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57733" name="Line 5"/>
          <p:cNvSpPr>
            <a:spLocks noChangeShapeType="1"/>
          </p:cNvSpPr>
          <p:nvPr/>
        </p:nvSpPr>
        <p:spPr bwMode="auto">
          <a:xfrm>
            <a:off x="3612356" y="1925242"/>
            <a:ext cx="0" cy="54887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148490" name="Rectangle 6"/>
          <p:cNvSpPr>
            <a:spLocks noChangeArrowheads="1"/>
          </p:cNvSpPr>
          <p:nvPr/>
        </p:nvSpPr>
        <p:spPr bwMode="auto">
          <a:xfrm>
            <a:off x="3520679" y="1651397"/>
            <a:ext cx="9144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CN" altLang="en-US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你</a:t>
            </a:r>
            <a:r>
              <a:rPr kumimoji="0" lang="en-US" altLang="zh-CN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YOU</a:t>
            </a:r>
            <a:r>
              <a:rPr kumimoji="0" lang="zh-TW" altLang="en-US" b="1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/>
            </a:r>
            <a:br>
              <a:rPr kumimoji="0" lang="zh-TW" altLang="en-US" b="1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</a:br>
            <a:r>
              <a:rPr kumimoji="0" lang="en-US" altLang="zh-TW" b="1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002</a:t>
            </a:r>
          </a:p>
        </p:txBody>
      </p:sp>
      <p:sp>
        <p:nvSpPr>
          <p:cNvPr id="6857735" name="Line 7"/>
          <p:cNvSpPr>
            <a:spLocks noChangeShapeType="1"/>
          </p:cNvSpPr>
          <p:nvPr/>
        </p:nvSpPr>
        <p:spPr bwMode="auto">
          <a:xfrm>
            <a:off x="4914900" y="1308498"/>
            <a:ext cx="0" cy="54887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57736" name="Line 8"/>
          <p:cNvSpPr>
            <a:spLocks noChangeShapeType="1"/>
          </p:cNvSpPr>
          <p:nvPr/>
        </p:nvSpPr>
        <p:spPr bwMode="auto">
          <a:xfrm>
            <a:off x="5463779" y="1925242"/>
            <a:ext cx="0" cy="54887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148493" name="Rectangle 9"/>
          <p:cNvSpPr>
            <a:spLocks noChangeArrowheads="1"/>
          </p:cNvSpPr>
          <p:nvPr/>
        </p:nvSpPr>
        <p:spPr bwMode="auto">
          <a:xfrm>
            <a:off x="4641056" y="1651397"/>
            <a:ext cx="9144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CN" altLang="en-US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你</a:t>
            </a:r>
            <a:r>
              <a:rPr kumimoji="0" lang="en-US" altLang="zh-CN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YOU</a:t>
            </a:r>
            <a:endParaRPr kumimoji="0" lang="zh-TW" altLang="en-US" b="1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TW" b="1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003</a:t>
            </a:r>
          </a:p>
        </p:txBody>
      </p:sp>
      <p:sp>
        <p:nvSpPr>
          <p:cNvPr id="6857738" name="Line 10"/>
          <p:cNvSpPr>
            <a:spLocks noChangeShapeType="1"/>
          </p:cNvSpPr>
          <p:nvPr/>
        </p:nvSpPr>
        <p:spPr bwMode="auto">
          <a:xfrm>
            <a:off x="6012656" y="2611042"/>
            <a:ext cx="0" cy="54887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148495" name="Rectangle 11"/>
          <p:cNvSpPr>
            <a:spLocks noChangeArrowheads="1"/>
          </p:cNvSpPr>
          <p:nvPr/>
        </p:nvSpPr>
        <p:spPr bwMode="auto">
          <a:xfrm>
            <a:off x="5189935" y="2337197"/>
            <a:ext cx="9144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200" b="1" dirty="0">
                <a:solidFill>
                  <a:srgbClr val="003366"/>
                </a:solidFill>
                <a:latin typeface="Calibri"/>
                <a:ea typeface="Heiti TC Light"/>
                <a:cs typeface="Calibri"/>
              </a:rPr>
              <a:t>台</a:t>
            </a:r>
            <a:r>
              <a:rPr lang="zh-TW" altLang="en-US" sz="1200" b="1" dirty="0" smtClean="0">
                <a:solidFill>
                  <a:srgbClr val="003366"/>
                </a:solidFill>
                <a:latin typeface="Calibri"/>
                <a:ea typeface="Heiti TC Light"/>
                <a:cs typeface="Calibri"/>
              </a:rPr>
              <a:t>北</a:t>
            </a:r>
            <a:endParaRPr lang="en-US" altLang="zh-TW" sz="1200" b="1" dirty="0" smtClean="0">
              <a:solidFill>
                <a:srgbClr val="003366"/>
              </a:solidFill>
              <a:latin typeface="Calibri"/>
              <a:ea typeface="Heiti TC Light"/>
              <a:cs typeface="Calibri"/>
            </a:endParaRP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TW" sz="1200" b="1" dirty="0" smtClean="0">
                <a:solidFill>
                  <a:srgbClr val="003366"/>
                </a:solidFill>
                <a:latin typeface="Calibri"/>
                <a:ea typeface="Heiti TC Light"/>
                <a:cs typeface="Calibri"/>
              </a:rPr>
              <a:t>Taipei</a:t>
            </a:r>
            <a:endParaRPr lang="zh-TW" altLang="en-US" sz="1200" b="1" dirty="0">
              <a:solidFill>
                <a:srgbClr val="003366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857740" name="Line 12"/>
          <p:cNvSpPr>
            <a:spLocks noChangeShapeType="1"/>
          </p:cNvSpPr>
          <p:nvPr/>
        </p:nvSpPr>
        <p:spPr bwMode="auto">
          <a:xfrm>
            <a:off x="6560344" y="3296842"/>
            <a:ext cx="0" cy="54887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148497" name="Rectangle 13"/>
          <p:cNvSpPr>
            <a:spLocks noChangeArrowheads="1"/>
          </p:cNvSpPr>
          <p:nvPr/>
        </p:nvSpPr>
        <p:spPr bwMode="auto">
          <a:xfrm>
            <a:off x="5737622" y="3022997"/>
            <a:ext cx="914400" cy="4572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200" b="1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香</a:t>
            </a:r>
            <a:r>
              <a:rPr kumimoji="0" lang="zh-TW" altLang="en-US" sz="12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港 </a:t>
            </a:r>
            <a:r>
              <a:rPr kumimoji="0" lang="en-US" altLang="zh-TW" sz="12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HK</a:t>
            </a:r>
            <a:endParaRPr lang="zh-TW" altLang="en-US" sz="1200" b="1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857742" name="Line 14"/>
          <p:cNvSpPr>
            <a:spLocks noChangeShapeType="1"/>
          </p:cNvSpPr>
          <p:nvPr/>
        </p:nvSpPr>
        <p:spPr bwMode="auto">
          <a:xfrm>
            <a:off x="7109222" y="3982642"/>
            <a:ext cx="0" cy="54887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148499" name="Rectangle 15"/>
          <p:cNvSpPr>
            <a:spLocks noChangeArrowheads="1"/>
          </p:cNvSpPr>
          <p:nvPr/>
        </p:nvSpPr>
        <p:spPr bwMode="auto">
          <a:xfrm>
            <a:off x="4114800" y="965597"/>
            <a:ext cx="9144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CN" altLang="en-US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你 </a:t>
            </a:r>
            <a:r>
              <a:rPr kumimoji="0" lang="en-US" altLang="zh-CN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YOU</a:t>
            </a:r>
            <a:r>
              <a:rPr kumimoji="0" lang="zh-TW" altLang="en-US" b="1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/>
            </a:r>
            <a:br>
              <a:rPr kumimoji="0" lang="zh-TW" altLang="en-US" b="1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</a:br>
            <a:r>
              <a:rPr kumimoji="0" lang="en-US" altLang="zh-TW" b="1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001</a:t>
            </a:r>
          </a:p>
        </p:txBody>
      </p:sp>
      <p:sp>
        <p:nvSpPr>
          <p:cNvPr id="6857744" name="Line 16"/>
          <p:cNvSpPr>
            <a:spLocks noChangeShapeType="1"/>
          </p:cNvSpPr>
          <p:nvPr/>
        </p:nvSpPr>
        <p:spPr bwMode="auto">
          <a:xfrm>
            <a:off x="3063478" y="2611042"/>
            <a:ext cx="0" cy="54887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148501" name="Rectangle 17"/>
          <p:cNvSpPr>
            <a:spLocks noChangeArrowheads="1"/>
          </p:cNvSpPr>
          <p:nvPr/>
        </p:nvSpPr>
        <p:spPr bwMode="auto">
          <a:xfrm>
            <a:off x="2971800" y="2337197"/>
            <a:ext cx="9144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200" b="1" dirty="0">
                <a:solidFill>
                  <a:srgbClr val="003366"/>
                </a:solidFill>
                <a:latin typeface="Calibri"/>
                <a:ea typeface="Heiti TC Light"/>
                <a:cs typeface="Calibri"/>
              </a:rPr>
              <a:t>台</a:t>
            </a:r>
            <a:r>
              <a:rPr lang="zh-TW" altLang="en-US" sz="1200" b="1" dirty="0" smtClean="0">
                <a:solidFill>
                  <a:srgbClr val="003366"/>
                </a:solidFill>
                <a:latin typeface="Calibri"/>
                <a:ea typeface="Heiti TC Light"/>
                <a:cs typeface="Calibri"/>
              </a:rPr>
              <a:t>北</a:t>
            </a:r>
            <a:endParaRPr lang="en-US" altLang="zh-TW" sz="1200" b="1" dirty="0" smtClean="0">
              <a:solidFill>
                <a:srgbClr val="003366"/>
              </a:solidFill>
              <a:latin typeface="Calibri"/>
              <a:ea typeface="Heiti TC Light"/>
              <a:cs typeface="Calibri"/>
            </a:endParaRP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TW" sz="1200" b="1" dirty="0" smtClean="0">
                <a:solidFill>
                  <a:srgbClr val="003366"/>
                </a:solidFill>
                <a:latin typeface="Calibri"/>
                <a:ea typeface="Heiti TC Light"/>
                <a:cs typeface="Calibri"/>
              </a:rPr>
              <a:t>Taipei</a:t>
            </a:r>
            <a:endParaRPr lang="zh-TW" altLang="en-US" sz="1200" b="1" dirty="0">
              <a:solidFill>
                <a:srgbClr val="003366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857746" name="Line 18"/>
          <p:cNvSpPr>
            <a:spLocks noChangeShapeType="1"/>
          </p:cNvSpPr>
          <p:nvPr/>
        </p:nvSpPr>
        <p:spPr bwMode="auto">
          <a:xfrm>
            <a:off x="2514600" y="3296842"/>
            <a:ext cx="0" cy="54887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57747" name="Line 19"/>
          <p:cNvSpPr>
            <a:spLocks noChangeShapeType="1"/>
          </p:cNvSpPr>
          <p:nvPr/>
        </p:nvSpPr>
        <p:spPr bwMode="auto">
          <a:xfrm>
            <a:off x="1965722" y="3982642"/>
            <a:ext cx="0" cy="54887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148504" name="Rectangle 20"/>
          <p:cNvSpPr>
            <a:spLocks noChangeArrowheads="1"/>
          </p:cNvSpPr>
          <p:nvPr/>
        </p:nvSpPr>
        <p:spPr bwMode="auto">
          <a:xfrm>
            <a:off x="2422922" y="3022997"/>
            <a:ext cx="914400" cy="4572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香</a:t>
            </a:r>
            <a:r>
              <a:rPr lang="zh-TW" altLang="en-US" sz="12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港 </a:t>
            </a:r>
            <a:r>
              <a:rPr lang="en-US" altLang="zh-TW" sz="12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HK</a:t>
            </a:r>
            <a:endParaRPr lang="zh-TW" altLang="en-US" sz="1200" b="1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8505" name="Rectangle 21"/>
          <p:cNvSpPr>
            <a:spLocks noChangeArrowheads="1"/>
          </p:cNvSpPr>
          <p:nvPr/>
        </p:nvSpPr>
        <p:spPr bwMode="auto">
          <a:xfrm>
            <a:off x="1874044" y="3708797"/>
            <a:ext cx="9144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200" b="1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新加</a:t>
            </a:r>
            <a:r>
              <a:rPr kumimoji="0" lang="zh-TW" altLang="en-US" sz="12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坡 </a:t>
            </a:r>
            <a:r>
              <a:rPr kumimoji="0" lang="en-US" altLang="zh-TW" sz="12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SG</a:t>
            </a:r>
            <a:endParaRPr kumimoji="0" lang="zh-TW" altLang="en-US" sz="1200" b="1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8506" name="Rectangle 22"/>
          <p:cNvSpPr>
            <a:spLocks noChangeArrowheads="1"/>
          </p:cNvSpPr>
          <p:nvPr/>
        </p:nvSpPr>
        <p:spPr bwMode="auto">
          <a:xfrm>
            <a:off x="1348979" y="4394597"/>
            <a:ext cx="9144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200" b="1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中國</a:t>
            </a:r>
            <a:r>
              <a:rPr kumimoji="0" lang="en-US" altLang="zh-TW" sz="12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?</a:t>
            </a: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12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CN?</a:t>
            </a:r>
            <a:endParaRPr kumimoji="0" lang="zh-TW" altLang="en-US" sz="1200" b="1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8507" name="Rectangle 23"/>
          <p:cNvSpPr>
            <a:spLocks noChangeArrowheads="1"/>
          </p:cNvSpPr>
          <p:nvPr/>
        </p:nvSpPr>
        <p:spPr bwMode="auto">
          <a:xfrm>
            <a:off x="6286500" y="3708797"/>
            <a:ext cx="9144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200" b="1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新加</a:t>
            </a:r>
            <a:r>
              <a:rPr kumimoji="0" lang="zh-TW" altLang="en-US" sz="12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坡 </a:t>
            </a:r>
            <a:r>
              <a:rPr kumimoji="0" lang="en-US" altLang="zh-TW" sz="12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SG</a:t>
            </a:r>
            <a:endParaRPr lang="zh-TW" altLang="en-US" sz="1200" b="1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8508" name="Rectangle 24"/>
          <p:cNvSpPr>
            <a:spLocks noChangeArrowheads="1"/>
          </p:cNvSpPr>
          <p:nvPr/>
        </p:nvSpPr>
        <p:spPr bwMode="auto">
          <a:xfrm>
            <a:off x="6835379" y="4394597"/>
            <a:ext cx="9144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200" b="1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中國</a:t>
            </a:r>
            <a:r>
              <a:rPr kumimoji="0" lang="en-US" altLang="zh-TW" sz="12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?</a:t>
            </a: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12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CN?</a:t>
            </a:r>
            <a:endParaRPr kumimoji="0" lang="zh-TW" altLang="en-US" sz="1200" b="1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8509" name="Text Box 25"/>
          <p:cNvSpPr txBox="1">
            <a:spLocks noChangeArrowheads="1"/>
          </p:cNvSpPr>
          <p:nvPr/>
        </p:nvSpPr>
        <p:spPr bwMode="auto">
          <a:xfrm>
            <a:off x="4042781" y="2917031"/>
            <a:ext cx="105606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500" b="1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台</a:t>
            </a:r>
            <a:r>
              <a:rPr lang="zh-TW" altLang="en-US" sz="15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北 </a:t>
            </a:r>
            <a:r>
              <a:rPr lang="en-US" altLang="zh-TW" sz="15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Taipei</a:t>
            </a:r>
            <a:endParaRPr kumimoji="0" lang="zh-TW" altLang="en-US" sz="1500" b="1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algn="ctr" defTabSz="6858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kumimoji="0" lang="zh-TW" altLang="en-US" sz="1500" b="1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algn="ctr" defTabSz="6858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500" b="1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香</a:t>
            </a:r>
            <a:r>
              <a:rPr kumimoji="0" lang="zh-TW" altLang="en-US" sz="15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港 </a:t>
            </a:r>
            <a:r>
              <a:rPr kumimoji="0" lang="en-US" altLang="zh-TW" sz="15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HK</a:t>
            </a:r>
            <a:endParaRPr kumimoji="0" lang="zh-TW" altLang="en-US" sz="1500" b="1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algn="ctr" defTabSz="6858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kumimoji="0" lang="zh-TW" altLang="en-US" sz="1500" b="1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algn="ctr" defTabSz="6858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500" b="1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新加</a:t>
            </a:r>
            <a:r>
              <a:rPr kumimoji="0" lang="zh-TW" altLang="en-US" sz="15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坡 </a:t>
            </a:r>
            <a:r>
              <a:rPr kumimoji="0" lang="en-US" altLang="zh-TW" sz="15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SG</a:t>
            </a:r>
            <a:endParaRPr kumimoji="0" lang="zh-TW" altLang="en-US" sz="1500" b="1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algn="ctr" defTabSz="6858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kumimoji="0" lang="zh-TW" altLang="en-US" sz="1500" b="1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algn="ctr" defTabSz="6858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500" b="1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中</a:t>
            </a:r>
            <a:r>
              <a:rPr kumimoji="0" lang="zh-TW" altLang="en-US" sz="15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國 </a:t>
            </a:r>
            <a:r>
              <a:rPr kumimoji="0" lang="en-US" altLang="zh-TW" sz="15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CN</a:t>
            </a:r>
            <a:endParaRPr kumimoji="0" lang="zh-TW" altLang="en-US" sz="1500" b="1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857754" name="Line 26"/>
          <p:cNvSpPr>
            <a:spLocks noChangeShapeType="1"/>
          </p:cNvSpPr>
          <p:nvPr/>
        </p:nvSpPr>
        <p:spPr bwMode="auto">
          <a:xfrm flipV="1">
            <a:off x="5326857" y="4668442"/>
            <a:ext cx="1302544" cy="6905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57755" name="Line 27"/>
          <p:cNvSpPr>
            <a:spLocks noChangeShapeType="1"/>
          </p:cNvSpPr>
          <p:nvPr/>
        </p:nvSpPr>
        <p:spPr bwMode="auto">
          <a:xfrm flipH="1" flipV="1">
            <a:off x="2514601" y="4668442"/>
            <a:ext cx="1302544" cy="6905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57756" name="Line 28"/>
          <p:cNvSpPr>
            <a:spLocks noChangeShapeType="1"/>
          </p:cNvSpPr>
          <p:nvPr/>
        </p:nvSpPr>
        <p:spPr bwMode="auto">
          <a:xfrm flipV="1">
            <a:off x="5120879" y="4051697"/>
            <a:ext cx="1028700" cy="13692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57757" name="Line 29"/>
          <p:cNvSpPr>
            <a:spLocks noChangeShapeType="1"/>
          </p:cNvSpPr>
          <p:nvPr/>
        </p:nvSpPr>
        <p:spPr bwMode="auto">
          <a:xfrm flipH="1" flipV="1">
            <a:off x="3063480" y="4051697"/>
            <a:ext cx="959644" cy="13692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57758" name="Line 30"/>
          <p:cNvSpPr>
            <a:spLocks noChangeShapeType="1"/>
          </p:cNvSpPr>
          <p:nvPr/>
        </p:nvSpPr>
        <p:spPr bwMode="auto">
          <a:xfrm flipV="1">
            <a:off x="5120878" y="3502820"/>
            <a:ext cx="479822" cy="13692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57759" name="Line 31"/>
          <p:cNvSpPr>
            <a:spLocks noChangeShapeType="1"/>
          </p:cNvSpPr>
          <p:nvPr/>
        </p:nvSpPr>
        <p:spPr bwMode="auto">
          <a:xfrm flipH="1" flipV="1">
            <a:off x="3474244" y="3502820"/>
            <a:ext cx="548879" cy="13692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57760" name="Line 32"/>
          <p:cNvSpPr>
            <a:spLocks noChangeShapeType="1"/>
          </p:cNvSpPr>
          <p:nvPr/>
        </p:nvSpPr>
        <p:spPr bwMode="auto">
          <a:xfrm flipV="1">
            <a:off x="5188744" y="2886076"/>
            <a:ext cx="205979" cy="13692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6857761" name="Line 33"/>
          <p:cNvSpPr>
            <a:spLocks noChangeShapeType="1"/>
          </p:cNvSpPr>
          <p:nvPr/>
        </p:nvSpPr>
        <p:spPr bwMode="auto">
          <a:xfrm flipH="1" flipV="1">
            <a:off x="3749280" y="2886076"/>
            <a:ext cx="205978" cy="13692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lIns="68580" tIns="34290" rIns="68580" bIns="34290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584790" y="109594"/>
            <a:ext cx="8027581" cy="7596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7866" tIns="33338" rIns="67866" bIns="33338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聯線互助策</a:t>
            </a:r>
            <a:r>
              <a:rPr lang="zh-CN" altLang="en-US" sz="3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略</a:t>
            </a:r>
            <a:r>
              <a:rPr lang="en-US" altLang="zh-CN" sz="3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Teams Mutual support Strategy</a:t>
            </a:r>
            <a:r>
              <a:rPr lang="zh-CN" altLang="en-US" sz="3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endParaRPr lang="en-US" sz="30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736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 smtClean="0">
              <a:ea typeface="PMingLiU" panose="02020500000000000000" pitchFamily="18" charset="-120"/>
            </a:endParaRPr>
          </a:p>
        </p:txBody>
      </p:sp>
      <p:pic>
        <p:nvPicPr>
          <p:cNvPr id="310275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7106841" cy="5143500"/>
          </a:xfrm>
          <a:prstGeom prst="rect">
            <a:avLst/>
          </a:prstGeom>
        </p:spPr>
      </p:pic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3869532" y="2463405"/>
            <a:ext cx="702469" cy="31551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buSzPct val="100000"/>
              <a:buFont typeface="Garamond" panose="02020404030301010803" pitchFamily="18" charset="0"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台東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3221833" y="4516042"/>
            <a:ext cx="756047" cy="31551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buSzPct val="100000"/>
              <a:buFont typeface="Garamond" panose="02020404030301010803" pitchFamily="18" charset="0"/>
              <a:buNone/>
            </a:pPr>
            <a:r>
              <a:rPr kumimoji="0" lang="zh-TW" altLang="en-US" sz="1800" b="1">
                <a:solidFill>
                  <a:srgbClr val="000000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高雄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547814" y="1762125"/>
            <a:ext cx="702469" cy="315516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buSzPct val="100000"/>
              <a:buFont typeface="Garamond" panose="02020404030301010803" pitchFamily="18" charset="0"/>
              <a:buNone/>
            </a:pPr>
            <a:r>
              <a:rPr kumimoji="0" lang="zh-TW" altLang="en-US" sz="1800" b="1">
                <a:solidFill>
                  <a:srgbClr val="000000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台中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7163992" y="1168005"/>
            <a:ext cx="648890" cy="31551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buSzPct val="100000"/>
              <a:buFont typeface="Garamond" panose="02020404030301010803" pitchFamily="18" charset="0"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嘉義</a:t>
            </a:r>
          </a:p>
        </p:txBody>
      </p:sp>
      <p:sp>
        <p:nvSpPr>
          <p:cNvPr id="310280" name="Text Box 8"/>
          <p:cNvSpPr txBox="1">
            <a:spLocks noChangeArrowheads="1"/>
          </p:cNvSpPr>
          <p:nvPr/>
        </p:nvSpPr>
        <p:spPr bwMode="auto">
          <a:xfrm>
            <a:off x="2897983" y="519113"/>
            <a:ext cx="756047" cy="315516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buSzPct val="100000"/>
              <a:buFont typeface="Garamond" panose="02020404030301010803" pitchFamily="18" charset="0"/>
              <a:buNone/>
            </a:pPr>
            <a:r>
              <a:rPr kumimoji="0" lang="zh-TW" altLang="en-US" sz="1800" b="1">
                <a:solidFill>
                  <a:srgbClr val="000000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台北</a:t>
            </a:r>
          </a:p>
        </p:txBody>
      </p:sp>
      <p:sp>
        <p:nvSpPr>
          <p:cNvPr id="310281" name="Text Box 9"/>
          <p:cNvSpPr txBox="1">
            <a:spLocks noChangeArrowheads="1"/>
          </p:cNvSpPr>
          <p:nvPr/>
        </p:nvSpPr>
        <p:spPr bwMode="auto">
          <a:xfrm>
            <a:off x="5436395" y="3327799"/>
            <a:ext cx="756047" cy="31551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buSzPct val="100000"/>
              <a:buFont typeface="Garamond" panose="02020404030301010803" pitchFamily="18" charset="0"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金門</a:t>
            </a:r>
          </a:p>
        </p:txBody>
      </p:sp>
      <p:sp>
        <p:nvSpPr>
          <p:cNvPr id="310282" name="Text Box 10"/>
          <p:cNvSpPr txBox="1">
            <a:spLocks noChangeArrowheads="1"/>
          </p:cNvSpPr>
          <p:nvPr/>
        </p:nvSpPr>
        <p:spPr bwMode="auto">
          <a:xfrm>
            <a:off x="4842273" y="1653780"/>
            <a:ext cx="701278" cy="31551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buSzPct val="100000"/>
              <a:buFont typeface="Garamond" panose="02020404030301010803" pitchFamily="18" charset="0"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苗栗</a:t>
            </a:r>
          </a:p>
        </p:txBody>
      </p:sp>
      <p:sp>
        <p:nvSpPr>
          <p:cNvPr id="310283" name="Text Box 11"/>
          <p:cNvSpPr txBox="1">
            <a:spLocks noChangeArrowheads="1"/>
          </p:cNvSpPr>
          <p:nvPr/>
        </p:nvSpPr>
        <p:spPr bwMode="auto">
          <a:xfrm>
            <a:off x="3113486" y="1653780"/>
            <a:ext cx="702469" cy="31551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buSzPct val="100000"/>
              <a:buFont typeface="Garamond" panose="02020404030301010803" pitchFamily="18" charset="0"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花蓮</a:t>
            </a:r>
          </a:p>
        </p:txBody>
      </p:sp>
      <p:sp>
        <p:nvSpPr>
          <p:cNvPr id="310284" name="Text Box 12"/>
          <p:cNvSpPr txBox="1">
            <a:spLocks noChangeArrowheads="1"/>
          </p:cNvSpPr>
          <p:nvPr/>
        </p:nvSpPr>
        <p:spPr bwMode="auto">
          <a:xfrm>
            <a:off x="6678217" y="2787255"/>
            <a:ext cx="702469" cy="31551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buSzPct val="100000"/>
              <a:buFont typeface="Garamond" panose="02020404030301010803" pitchFamily="18" charset="0"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宜蘭</a:t>
            </a:r>
          </a:p>
        </p:txBody>
      </p:sp>
      <p:sp>
        <p:nvSpPr>
          <p:cNvPr id="310285" name="Text Box 13"/>
          <p:cNvSpPr txBox="1">
            <a:spLocks noChangeArrowheads="1"/>
          </p:cNvSpPr>
          <p:nvPr/>
        </p:nvSpPr>
        <p:spPr bwMode="auto">
          <a:xfrm>
            <a:off x="2519364" y="3003949"/>
            <a:ext cx="702469" cy="31551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buSzPct val="100000"/>
              <a:buFont typeface="Garamond" panose="02020404030301010803" pitchFamily="18" charset="0"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台南</a:t>
            </a:r>
          </a:p>
        </p:txBody>
      </p:sp>
      <p:sp>
        <p:nvSpPr>
          <p:cNvPr id="310286" name="Text Box 14"/>
          <p:cNvSpPr txBox="1">
            <a:spLocks noChangeArrowheads="1"/>
          </p:cNvSpPr>
          <p:nvPr/>
        </p:nvSpPr>
        <p:spPr bwMode="auto">
          <a:xfrm>
            <a:off x="5057776" y="897731"/>
            <a:ext cx="702469" cy="315516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buSzPct val="100000"/>
              <a:buFont typeface="Garamond" panose="02020404030301010803" pitchFamily="18" charset="0"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新竹</a:t>
            </a:r>
          </a:p>
        </p:txBody>
      </p:sp>
      <p:sp>
        <p:nvSpPr>
          <p:cNvPr id="310287" name="Text Box 15"/>
          <p:cNvSpPr txBox="1">
            <a:spLocks noChangeArrowheads="1"/>
          </p:cNvSpPr>
          <p:nvPr/>
        </p:nvSpPr>
        <p:spPr bwMode="auto">
          <a:xfrm>
            <a:off x="6192441" y="847725"/>
            <a:ext cx="823913" cy="315516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lnSpc>
                <a:spcPct val="90000"/>
              </a:lnSpc>
              <a:buClr>
                <a:srgbClr val="FFFFFF"/>
              </a:buClr>
              <a:buSzPct val="100000"/>
              <a:buFont typeface="Garamond" panose="02020404030301010803" pitchFamily="18" charset="0"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多倫多</a:t>
            </a:r>
          </a:p>
        </p:txBody>
      </p:sp>
      <p:sp>
        <p:nvSpPr>
          <p:cNvPr id="310288" name="Text Box 16"/>
          <p:cNvSpPr txBox="1">
            <a:spLocks noChangeArrowheads="1"/>
          </p:cNvSpPr>
          <p:nvPr/>
        </p:nvSpPr>
        <p:spPr bwMode="auto">
          <a:xfrm>
            <a:off x="6624637" y="4087417"/>
            <a:ext cx="823913" cy="31551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lnSpc>
                <a:spcPct val="90000"/>
              </a:lnSpc>
              <a:buClr>
                <a:srgbClr val="FFFFFF"/>
              </a:buClr>
              <a:buSzPct val="100000"/>
              <a:buFont typeface="Garamond" panose="02020404030301010803" pitchFamily="18" charset="0"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邁阿密</a:t>
            </a:r>
          </a:p>
        </p:txBody>
      </p:sp>
      <p:sp>
        <p:nvSpPr>
          <p:cNvPr id="310289" name="Text Box 17"/>
          <p:cNvSpPr txBox="1">
            <a:spLocks noChangeArrowheads="1"/>
          </p:cNvSpPr>
          <p:nvPr/>
        </p:nvSpPr>
        <p:spPr bwMode="auto">
          <a:xfrm>
            <a:off x="5813822" y="1765699"/>
            <a:ext cx="595313" cy="31551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lnSpc>
                <a:spcPct val="90000"/>
              </a:lnSpc>
              <a:buClr>
                <a:srgbClr val="FFFFFF"/>
              </a:buClr>
              <a:buSzPct val="100000"/>
              <a:buFont typeface="Garamond" panose="02020404030301010803" pitchFamily="18" charset="0"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紐約</a:t>
            </a:r>
          </a:p>
        </p:txBody>
      </p:sp>
      <p:sp>
        <p:nvSpPr>
          <p:cNvPr id="310290" name="Text Box 18"/>
          <p:cNvSpPr txBox="1">
            <a:spLocks noChangeArrowheads="1"/>
          </p:cNvSpPr>
          <p:nvPr/>
        </p:nvSpPr>
        <p:spPr bwMode="auto">
          <a:xfrm>
            <a:off x="2250281" y="2197894"/>
            <a:ext cx="823913" cy="315516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lnSpc>
                <a:spcPct val="90000"/>
              </a:lnSpc>
              <a:buClr>
                <a:srgbClr val="FFFFFF"/>
              </a:buClr>
              <a:buSzPct val="100000"/>
              <a:buFont typeface="Garamond" panose="02020404030301010803" pitchFamily="18" charset="0"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溫哥華</a:t>
            </a:r>
          </a:p>
        </p:txBody>
      </p:sp>
      <p:sp>
        <p:nvSpPr>
          <p:cNvPr id="310291" name="Text Box 19"/>
          <p:cNvSpPr txBox="1">
            <a:spLocks noChangeArrowheads="1"/>
          </p:cNvSpPr>
          <p:nvPr/>
        </p:nvSpPr>
        <p:spPr bwMode="auto">
          <a:xfrm>
            <a:off x="3492103" y="2953942"/>
            <a:ext cx="823913" cy="31551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lnSpc>
                <a:spcPct val="90000"/>
              </a:lnSpc>
              <a:buClr>
                <a:srgbClr val="FFFFFF"/>
              </a:buClr>
              <a:buSzPct val="100000"/>
              <a:buFont typeface="Garamond" panose="02020404030301010803" pitchFamily="18" charset="0"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休士頓</a:t>
            </a:r>
          </a:p>
        </p:txBody>
      </p:sp>
      <p:sp>
        <p:nvSpPr>
          <p:cNvPr id="310292" name="Text Box 20"/>
          <p:cNvSpPr txBox="1">
            <a:spLocks noChangeArrowheads="1"/>
          </p:cNvSpPr>
          <p:nvPr/>
        </p:nvSpPr>
        <p:spPr bwMode="auto">
          <a:xfrm>
            <a:off x="2141935" y="4574381"/>
            <a:ext cx="595313" cy="315516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lnSpc>
                <a:spcPct val="90000"/>
              </a:lnSpc>
              <a:buClr>
                <a:srgbClr val="FFFFFF"/>
              </a:buClr>
              <a:buSzPct val="100000"/>
              <a:buFont typeface="Garamond" panose="02020404030301010803" pitchFamily="18" charset="0"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加州</a:t>
            </a:r>
          </a:p>
        </p:txBody>
      </p:sp>
      <p:sp>
        <p:nvSpPr>
          <p:cNvPr id="310293" name="Text Box 21"/>
          <p:cNvSpPr txBox="1">
            <a:spLocks noChangeArrowheads="1"/>
          </p:cNvSpPr>
          <p:nvPr/>
        </p:nvSpPr>
        <p:spPr bwMode="auto">
          <a:xfrm>
            <a:off x="3869531" y="469106"/>
            <a:ext cx="595313" cy="315516"/>
          </a:xfrm>
          <a:prstGeom prst="rect">
            <a:avLst/>
          </a:prstGeom>
          <a:solidFill>
            <a:srgbClr val="DD59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lnSpc>
                <a:spcPct val="90000"/>
              </a:lnSpc>
              <a:buClr>
                <a:srgbClr val="FFFFFF"/>
              </a:buClr>
              <a:buSzPct val="100000"/>
              <a:buFont typeface="Garamond" panose="02020404030301010803" pitchFamily="18" charset="0"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雪梨</a:t>
            </a:r>
          </a:p>
        </p:txBody>
      </p:sp>
      <p:sp>
        <p:nvSpPr>
          <p:cNvPr id="310294" name="Text Box 22"/>
          <p:cNvSpPr txBox="1">
            <a:spLocks noChangeArrowheads="1"/>
          </p:cNvSpPr>
          <p:nvPr/>
        </p:nvSpPr>
        <p:spPr bwMode="auto">
          <a:xfrm>
            <a:off x="5868591" y="2197894"/>
            <a:ext cx="823913" cy="315516"/>
          </a:xfrm>
          <a:prstGeom prst="rect">
            <a:avLst/>
          </a:prstGeom>
          <a:solidFill>
            <a:srgbClr val="DD59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lnSpc>
                <a:spcPct val="90000"/>
              </a:lnSpc>
              <a:buClr>
                <a:srgbClr val="FFFFFF"/>
              </a:buClr>
              <a:buSzPct val="100000"/>
              <a:buFont typeface="Garamond" panose="02020404030301010803" pitchFamily="18" charset="0"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墨爾本</a:t>
            </a:r>
          </a:p>
        </p:txBody>
      </p:sp>
      <p:sp>
        <p:nvSpPr>
          <p:cNvPr id="310295" name="Text Box 23"/>
          <p:cNvSpPr txBox="1">
            <a:spLocks noChangeArrowheads="1"/>
          </p:cNvSpPr>
          <p:nvPr/>
        </p:nvSpPr>
        <p:spPr bwMode="auto">
          <a:xfrm>
            <a:off x="1980010" y="3656411"/>
            <a:ext cx="595313" cy="31551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lnSpc>
                <a:spcPct val="90000"/>
              </a:lnSpc>
              <a:buClr>
                <a:srgbClr val="FFFFFF"/>
              </a:buClr>
              <a:buSzPct val="100000"/>
              <a:buFont typeface="Garamond" panose="02020404030301010803" pitchFamily="18" charset="0"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香港</a:t>
            </a:r>
          </a:p>
        </p:txBody>
      </p:sp>
      <p:sp>
        <p:nvSpPr>
          <p:cNvPr id="310296" name="Text Box 24"/>
          <p:cNvSpPr txBox="1">
            <a:spLocks noChangeArrowheads="1"/>
          </p:cNvSpPr>
          <p:nvPr/>
        </p:nvSpPr>
        <p:spPr bwMode="auto">
          <a:xfrm>
            <a:off x="4518422" y="4087416"/>
            <a:ext cx="830997" cy="318837"/>
          </a:xfrm>
          <a:prstGeom prst="rect">
            <a:avLst/>
          </a:prstGeom>
          <a:solidFill>
            <a:srgbClr val="F84B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lnSpc>
                <a:spcPct val="90000"/>
              </a:lnSpc>
              <a:buClr>
                <a:srgbClr val="FFFFFF"/>
              </a:buClr>
              <a:buSzPct val="100000"/>
              <a:buFont typeface="Garamond" panose="02020404030301010803" pitchFamily="18" charset="0"/>
              <a:buNone/>
            </a:pPr>
            <a:r>
              <a:rPr kumimoji="0" lang="zh-TW" altLang="en-US" sz="1800" dirty="0">
                <a:solidFill>
                  <a:srgbClr val="000000"/>
                </a:solidFill>
                <a:latin typeface="Garamond" panose="02020404030301010803" pitchFamily="18" charset="0"/>
                <a:ea typeface="標楷體" panose="03000509000000000000" pitchFamily="65" charset="-120"/>
              </a:rPr>
              <a:t>新加坡</a:t>
            </a:r>
          </a:p>
        </p:txBody>
      </p:sp>
    </p:spTree>
    <p:extLst>
      <p:ext uri="{BB962C8B-B14F-4D97-AF65-F5344CB8AC3E}">
        <p14:creationId xmlns:p14="http://schemas.microsoft.com/office/powerpoint/2010/main" val="19472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47812" y="1869281"/>
            <a:ext cx="6172200" cy="857250"/>
          </a:xfrm>
        </p:spPr>
        <p:txBody>
          <a:bodyPr/>
          <a:lstStyle/>
          <a:p>
            <a:pPr marL="257175" indent="-257175" algn="ctr">
              <a:spcBef>
                <a:spcPct val="20000"/>
              </a:spcBef>
            </a:pPr>
            <a:r>
              <a:rPr lang="zh-TW" altLang="en-US" sz="360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這半年的執</a:t>
            </a:r>
            <a:r>
              <a:rPr lang="zh-TW" altLang="en-US" sz="36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行計劃</a:t>
            </a:r>
            <a:r>
              <a:rPr lang="en-US" altLang="zh-TW" sz="360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360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360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the Six </a:t>
            </a:r>
            <a:r>
              <a:rPr lang="en-US" altLang="zh-TW" sz="36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months plan</a:t>
            </a:r>
            <a:endParaRPr lang="zh-TW" altLang="en-US" dirty="0" smtClean="0">
              <a:latin typeface="Calibri"/>
              <a:ea typeface="Heiti TC Light"/>
              <a:cs typeface="Calibri"/>
            </a:endParaRPr>
          </a:p>
        </p:txBody>
      </p:sp>
      <p:sp>
        <p:nvSpPr>
          <p:cNvPr id="304131" name="投影片編號版面配置區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557213" indent="-21431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8572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2001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15430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B4F02513-43C1-4B21-AC6B-9614BD9012FE}" type="slidenum">
              <a:rPr lang="en-US" altLang="zh-TW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pPr eaLnBrk="1" hangingPunct="1"/>
              <a:t>25</a:t>
            </a:fld>
            <a:endParaRPr lang="en-US" altLang="zh-TW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64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557213" indent="-21431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8572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2001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15430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8D81F0E4-250C-410C-8647-E18BBD4E775D}" type="slidenum">
              <a:rPr kumimoji="0" lang="en-US" altLang="zh-TW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pPr eaLnBrk="1" hangingPunct="1"/>
              <a:t>26</a:t>
            </a:fld>
            <a:endParaRPr kumimoji="0" lang="en-US" altLang="zh-TW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305155" name="Picture 3" descr="C:\Program Files\Microsoft Office\MEDIA\OFFICE14\Lines\BD21322_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161" y="3598070"/>
            <a:ext cx="5963840" cy="31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文字方塊 2"/>
          <p:cNvSpPr txBox="1">
            <a:spLocks noChangeArrowheads="1"/>
          </p:cNvSpPr>
          <p:nvPr/>
        </p:nvSpPr>
        <p:spPr bwMode="auto">
          <a:xfrm>
            <a:off x="751745" y="105068"/>
            <a:ext cx="1154162" cy="371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30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9</a:t>
            </a:r>
            <a:r>
              <a:rPr lang="zh-TW" altLang="en-US" sz="33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月成功領袖會議</a:t>
            </a:r>
            <a:endParaRPr lang="en-US" altLang="zh-TW" sz="3300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eaLnBrk="1" hangingPunct="1"/>
            <a:r>
              <a:rPr lang="en-US" altLang="zh-TW" sz="33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L.C.</a:t>
            </a:r>
            <a:r>
              <a:rPr lang="zh-TW" altLang="en-US" sz="33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33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in September</a:t>
            </a:r>
            <a:endParaRPr lang="zh-TW" altLang="en-US" sz="3300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02757" name="文字方塊 5"/>
          <p:cNvSpPr txBox="1">
            <a:spLocks noChangeArrowheads="1"/>
          </p:cNvSpPr>
          <p:nvPr/>
        </p:nvSpPr>
        <p:spPr bwMode="auto">
          <a:xfrm>
            <a:off x="6765876" y="1147763"/>
            <a:ext cx="1154162" cy="22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30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4</a:t>
            </a:r>
            <a:r>
              <a:rPr lang="zh-TW" altLang="en-US" sz="330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月大</a:t>
            </a:r>
            <a:r>
              <a:rPr lang="zh-TW" altLang="en-US" sz="33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會</a:t>
            </a:r>
            <a:r>
              <a:rPr lang="en-US" altLang="zh-TW" sz="33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A.C.</a:t>
            </a:r>
            <a:r>
              <a:rPr lang="zh-TW" altLang="en-US" sz="33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3300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in April</a:t>
            </a:r>
            <a:endParaRPr lang="zh-TW" altLang="en-US" sz="3300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3051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256" y="3381375"/>
            <a:ext cx="91678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051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962" y="3387214"/>
            <a:ext cx="91679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0516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9" y="3387214"/>
            <a:ext cx="90488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0516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071" y="3397427"/>
            <a:ext cx="91678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0516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195" y="3402093"/>
            <a:ext cx="91679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0516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611" y="3415903"/>
            <a:ext cx="91678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305165" name="文字方塊 11"/>
          <p:cNvSpPr txBox="1">
            <a:spLocks noChangeArrowheads="1"/>
          </p:cNvSpPr>
          <p:nvPr/>
        </p:nvSpPr>
        <p:spPr bwMode="auto">
          <a:xfrm>
            <a:off x="1449898" y="4305445"/>
            <a:ext cx="456009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9</a:t>
            </a:r>
            <a:r>
              <a:rPr lang="zh-TW" altLang="en-US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月</a:t>
            </a:r>
            <a:endParaRPr lang="en-US" altLang="zh-TW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05166" name="文字方塊 12"/>
          <p:cNvSpPr txBox="1">
            <a:spLocks noChangeArrowheads="1"/>
          </p:cNvSpPr>
          <p:nvPr/>
        </p:nvSpPr>
        <p:spPr bwMode="auto">
          <a:xfrm>
            <a:off x="2257035" y="4286894"/>
            <a:ext cx="647700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10</a:t>
            </a:r>
            <a:r>
              <a:rPr lang="zh-TW" altLang="en-US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月</a:t>
            </a:r>
            <a:endParaRPr lang="zh-TW" altLang="en-US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05167" name="文字方塊 13"/>
          <p:cNvSpPr txBox="1">
            <a:spLocks noChangeArrowheads="1"/>
          </p:cNvSpPr>
          <p:nvPr/>
        </p:nvSpPr>
        <p:spPr bwMode="auto">
          <a:xfrm>
            <a:off x="3088084" y="4281919"/>
            <a:ext cx="702469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11</a:t>
            </a:r>
            <a:r>
              <a:rPr lang="zh-TW" altLang="en-US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月</a:t>
            </a:r>
            <a:endParaRPr lang="zh-TW" altLang="en-US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05168" name="文字方塊 14"/>
          <p:cNvSpPr txBox="1">
            <a:spLocks noChangeArrowheads="1"/>
          </p:cNvSpPr>
          <p:nvPr/>
        </p:nvSpPr>
        <p:spPr bwMode="auto">
          <a:xfrm>
            <a:off x="4209877" y="4281919"/>
            <a:ext cx="660797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12</a:t>
            </a:r>
            <a:r>
              <a:rPr lang="zh-TW" altLang="en-US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月</a:t>
            </a:r>
            <a:endParaRPr lang="zh-TW" altLang="en-US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05169" name="文字方塊 15"/>
          <p:cNvSpPr txBox="1">
            <a:spLocks noChangeArrowheads="1"/>
          </p:cNvSpPr>
          <p:nvPr/>
        </p:nvSpPr>
        <p:spPr bwMode="auto">
          <a:xfrm>
            <a:off x="5206015" y="4293990"/>
            <a:ext cx="54054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1</a:t>
            </a:r>
            <a:r>
              <a:rPr lang="zh-TW" altLang="en-US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月</a:t>
            </a:r>
            <a:endParaRPr lang="zh-TW" altLang="en-US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05170" name="文字方塊 16"/>
          <p:cNvSpPr txBox="1">
            <a:spLocks noChangeArrowheads="1"/>
          </p:cNvSpPr>
          <p:nvPr/>
        </p:nvSpPr>
        <p:spPr bwMode="auto">
          <a:xfrm>
            <a:off x="5929907" y="4286250"/>
            <a:ext cx="763191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2</a:t>
            </a:r>
            <a:r>
              <a:rPr lang="zh-TW" altLang="en-US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月</a:t>
            </a:r>
            <a:endParaRPr lang="zh-TW" altLang="en-US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05171" name="文字方塊 17"/>
          <p:cNvSpPr txBox="1">
            <a:spLocks noChangeArrowheads="1"/>
          </p:cNvSpPr>
          <p:nvPr/>
        </p:nvSpPr>
        <p:spPr bwMode="auto">
          <a:xfrm>
            <a:off x="6632164" y="4304111"/>
            <a:ext cx="647700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3</a:t>
            </a:r>
            <a:r>
              <a:rPr lang="zh-TW" altLang="en-US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月</a:t>
            </a:r>
            <a:endParaRPr lang="zh-TW" altLang="en-US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05172" name="文字方塊 18"/>
          <p:cNvSpPr txBox="1">
            <a:spLocks noChangeArrowheads="1"/>
          </p:cNvSpPr>
          <p:nvPr/>
        </p:nvSpPr>
        <p:spPr bwMode="auto">
          <a:xfrm>
            <a:off x="7413485" y="4283869"/>
            <a:ext cx="983456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4</a:t>
            </a:r>
            <a:r>
              <a:rPr lang="zh-TW" altLang="en-US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月</a:t>
            </a:r>
            <a:endParaRPr lang="zh-TW" altLang="en-US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2" name="向下箭號圖說文字 21"/>
          <p:cNvSpPr/>
          <p:nvPr/>
        </p:nvSpPr>
        <p:spPr>
          <a:xfrm>
            <a:off x="6049433" y="1244009"/>
            <a:ext cx="782241" cy="218366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黃鵬升</a:t>
            </a:r>
            <a:endParaRPr lang="en-US" altLang="zh-TW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  <a:p>
            <a:pPr algn="ctr" eaLnBrk="1" hangingPunct="1"/>
            <a:r>
              <a:rPr lang="en-US" altLang="zh-TW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10/14-15</a:t>
            </a:r>
          </a:p>
          <a:p>
            <a:pPr algn="ctr" eaLnBrk="1" hangingPunct="1"/>
            <a:r>
              <a:rPr lang="zh-TW" altLang="en-US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本地研討會</a:t>
            </a:r>
            <a:endParaRPr lang="en-US" altLang="zh-TW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algn="ctr" eaLnBrk="1" hangingPunct="1"/>
            <a:r>
              <a:rPr lang="en-US" altLang="zh-TW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Local Seminar</a:t>
            </a:r>
            <a:endParaRPr lang="zh-TW" altLang="en-US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3" name="向下箭號圖說文字 22"/>
          <p:cNvSpPr/>
          <p:nvPr/>
        </p:nvSpPr>
        <p:spPr>
          <a:xfrm>
            <a:off x="2533610" y="1363266"/>
            <a:ext cx="765572" cy="205263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董宥均</a:t>
            </a:r>
            <a:endParaRPr lang="en-US" altLang="zh-TW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  <a:p>
            <a:pPr algn="ctr" eaLnBrk="1" hangingPunct="1"/>
            <a:r>
              <a:rPr lang="en-US" altLang="zh-TW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7/29-30</a:t>
            </a:r>
          </a:p>
          <a:p>
            <a:pPr algn="ctr" eaLnBrk="1" hangingPunct="1"/>
            <a:r>
              <a:rPr lang="zh-TW" altLang="en-US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本地研</a:t>
            </a:r>
            <a:r>
              <a:rPr lang="zh-TW" altLang="en-US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討</a:t>
            </a:r>
            <a:r>
              <a:rPr lang="zh-TW" altLang="en-US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會</a:t>
            </a:r>
            <a:endParaRPr lang="en-US" altLang="zh-TW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algn="ctr" eaLnBrk="1" hangingPunct="1"/>
            <a:r>
              <a:rPr lang="en-US" altLang="zh-TW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Local Seminar</a:t>
            </a:r>
            <a:endParaRPr lang="zh-TW" altLang="en-US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7" name="向下箭號圖說文字 26"/>
          <p:cNvSpPr/>
          <p:nvPr/>
        </p:nvSpPr>
        <p:spPr>
          <a:xfrm>
            <a:off x="4057806" y="1387079"/>
            <a:ext cx="782240" cy="202882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Allen Hu</a:t>
            </a:r>
          </a:p>
          <a:p>
            <a:pPr algn="ctr" eaLnBrk="1" hangingPunct="1"/>
            <a:r>
              <a:rPr lang="en-US" altLang="zh-TW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8/26-27</a:t>
            </a:r>
          </a:p>
          <a:p>
            <a:pPr algn="ctr" eaLnBrk="1" hangingPunct="1"/>
            <a:r>
              <a:rPr lang="zh-TW" altLang="en-US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本地研討會</a:t>
            </a:r>
            <a:endParaRPr lang="en-US" altLang="zh-TW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algn="ctr" eaLnBrk="1" hangingPunct="1"/>
            <a:r>
              <a:rPr lang="en-US" altLang="zh-TW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Local Seminar</a:t>
            </a:r>
            <a:endParaRPr lang="zh-TW" altLang="en-US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8" name="向下箭號圖說文字 27"/>
          <p:cNvSpPr/>
          <p:nvPr/>
        </p:nvSpPr>
        <p:spPr>
          <a:xfrm>
            <a:off x="5043561" y="1387078"/>
            <a:ext cx="782240" cy="204311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楊  曙</a:t>
            </a:r>
            <a:endParaRPr lang="en-US" altLang="zh-TW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  <a:p>
            <a:pPr algn="ctr" eaLnBrk="1" hangingPunct="1"/>
            <a:r>
              <a:rPr lang="en-US" altLang="zh-TW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9/2-3</a:t>
            </a:r>
          </a:p>
          <a:p>
            <a:pPr algn="ctr" eaLnBrk="1" hangingPunct="1"/>
            <a:r>
              <a:rPr lang="zh-TW" altLang="en-US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本地研討會</a:t>
            </a:r>
            <a:endParaRPr lang="en-US" altLang="zh-TW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algn="ctr" eaLnBrk="1" hangingPunct="1"/>
            <a:r>
              <a:rPr lang="en-US" altLang="zh-TW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Local Seminar</a:t>
            </a:r>
            <a:endParaRPr lang="zh-TW" altLang="en-US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825" y="3387214"/>
            <a:ext cx="91448" cy="80931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211" y="3381375"/>
            <a:ext cx="91448" cy="809315"/>
          </a:xfrm>
          <a:prstGeom prst="rect">
            <a:avLst/>
          </a:prstGeom>
        </p:spPr>
      </p:pic>
      <p:sp>
        <p:nvSpPr>
          <p:cNvPr id="29" name="文字方塊 1"/>
          <p:cNvSpPr txBox="1">
            <a:spLocks noChangeArrowheads="1"/>
          </p:cNvSpPr>
          <p:nvPr/>
        </p:nvSpPr>
        <p:spPr bwMode="auto">
          <a:xfrm>
            <a:off x="2533610" y="105068"/>
            <a:ext cx="4368968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CN" altLang="en-US" sz="3200" b="1" dirty="0" smtClean="0">
                <a:latin typeface="Calibri"/>
                <a:ea typeface="Heiti TC Light"/>
                <a:cs typeface="Calibri"/>
              </a:rPr>
              <a:t>六</a:t>
            </a:r>
            <a:r>
              <a:rPr lang="zh-TW" altLang="en-US" sz="3200" b="1" dirty="0" smtClean="0">
                <a:latin typeface="Calibri"/>
                <a:ea typeface="Heiti TC Light"/>
                <a:cs typeface="Calibri"/>
              </a:rPr>
              <a:t>個</a:t>
            </a:r>
            <a:r>
              <a:rPr lang="zh-CN" altLang="en-US" sz="3200" b="1" dirty="0" smtClean="0">
                <a:latin typeface="Calibri"/>
                <a:ea typeface="Heiti TC Light"/>
                <a:cs typeface="Calibri"/>
              </a:rPr>
              <a:t>月</a:t>
            </a:r>
            <a:r>
              <a:rPr lang="zh-CN" altLang="en-US" sz="3200" b="1" dirty="0">
                <a:latin typeface="Calibri"/>
                <a:ea typeface="Heiti TC Light"/>
                <a:cs typeface="Calibri"/>
              </a:rPr>
              <a:t>（</a:t>
            </a:r>
            <a:r>
              <a:rPr lang="zh-CN" altLang="en-US" sz="3200" b="1" dirty="0" smtClean="0">
                <a:latin typeface="Calibri"/>
                <a:ea typeface="Heiti TC Light"/>
                <a:cs typeface="Calibri"/>
              </a:rPr>
              <a:t>半年）</a:t>
            </a:r>
            <a:r>
              <a:rPr lang="zh-TW" altLang="en-US" sz="3200" b="1" dirty="0" smtClean="0">
                <a:latin typeface="Calibri"/>
                <a:ea typeface="Heiti TC Light"/>
                <a:cs typeface="Calibri"/>
              </a:rPr>
              <a:t>計劃</a:t>
            </a:r>
            <a:endParaRPr lang="zh-TW" altLang="en-US" sz="3200" b="1" dirty="0">
              <a:latin typeface="Calibri"/>
              <a:ea typeface="Heiti TC Light"/>
              <a:cs typeface="Calibri"/>
            </a:endParaRPr>
          </a:p>
          <a:p>
            <a:pPr algn="ctr" eaLnBrk="1" hangingPunct="1"/>
            <a:r>
              <a:rPr lang="en-US" altLang="zh-TW" sz="3200" b="1" dirty="0" smtClean="0">
                <a:latin typeface="Calibri"/>
                <a:ea typeface="Heiti TC Light"/>
                <a:cs typeface="Calibri"/>
              </a:rPr>
              <a:t>The </a:t>
            </a:r>
            <a:r>
              <a:rPr lang="en-US" altLang="zh-TW" sz="3200" b="1" dirty="0">
                <a:latin typeface="Calibri"/>
                <a:ea typeface="Heiti TC Light"/>
                <a:cs typeface="Calibri"/>
              </a:rPr>
              <a:t>6-Month </a:t>
            </a:r>
            <a:r>
              <a:rPr lang="en-US" altLang="zh-TW" sz="3200" b="1" dirty="0" smtClean="0">
                <a:latin typeface="Calibri"/>
                <a:ea typeface="Heiti TC Light"/>
                <a:cs typeface="Calibri"/>
              </a:rPr>
              <a:t>Plan</a:t>
            </a:r>
            <a:endParaRPr lang="en-US" altLang="zh-TW" sz="3200" b="1" dirty="0"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89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27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2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557213" indent="-21431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8572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2001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15430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D2296A87-4093-45C9-8603-37543457BDA4}" type="slidenum">
              <a:rPr kumimoji="0" lang="en-US" altLang="zh-TW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pPr eaLnBrk="1" hangingPunct="1"/>
              <a:t>27</a:t>
            </a:fld>
            <a:endParaRPr kumimoji="0" lang="en-US" altLang="zh-TW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306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94" y="3003948"/>
            <a:ext cx="5967413" cy="31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061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2753916"/>
            <a:ext cx="91679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0618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230" y="2753916"/>
            <a:ext cx="91678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0618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323" y="2733675"/>
            <a:ext cx="91678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0618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17" y="2733675"/>
            <a:ext cx="91678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0618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273" y="2733675"/>
            <a:ext cx="91678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306189" name="文字方塊 1"/>
          <p:cNvSpPr txBox="1">
            <a:spLocks noChangeArrowheads="1"/>
          </p:cNvSpPr>
          <p:nvPr/>
        </p:nvSpPr>
        <p:spPr bwMode="auto">
          <a:xfrm>
            <a:off x="1989472" y="166526"/>
            <a:ext cx="5165055" cy="117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3600" b="1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每個月的計</a:t>
            </a:r>
            <a:r>
              <a:rPr lang="zh-TW" altLang="en-US" sz="36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畫</a:t>
            </a:r>
            <a:endParaRPr lang="en-US" altLang="zh-TW" sz="3600" b="1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algn="ctr" eaLnBrk="1" hangingPunct="1"/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MONTHLY 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PLAN</a:t>
            </a:r>
            <a:endParaRPr lang="en-US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grpSp>
        <p:nvGrpSpPr>
          <p:cNvPr id="2" name="群組 1"/>
          <p:cNvGrpSpPr>
            <a:grpSpLocks/>
          </p:cNvGrpSpPr>
          <p:nvPr/>
        </p:nvGrpSpPr>
        <p:grpSpPr bwMode="auto">
          <a:xfrm>
            <a:off x="1569244" y="1545432"/>
            <a:ext cx="1458516" cy="1208485"/>
            <a:chOff x="610072" y="2060574"/>
            <a:chExt cx="1945803" cy="1611314"/>
          </a:xfrm>
        </p:grpSpPr>
        <p:grpSp>
          <p:nvGrpSpPr>
            <p:cNvPr id="306209" name="群組 9"/>
            <p:cNvGrpSpPr>
              <a:grpSpLocks/>
            </p:cNvGrpSpPr>
            <p:nvPr/>
          </p:nvGrpSpPr>
          <p:grpSpPr bwMode="auto">
            <a:xfrm>
              <a:off x="610072" y="2060575"/>
              <a:ext cx="1441648" cy="1611313"/>
              <a:chOff x="611560" y="2060848"/>
              <a:chExt cx="1441895" cy="1611635"/>
            </a:xfrm>
          </p:grpSpPr>
          <p:sp>
            <p:nvSpPr>
              <p:cNvPr id="7" name="向下箭號圖說文字 6"/>
              <p:cNvSpPr/>
              <p:nvPr/>
            </p:nvSpPr>
            <p:spPr>
              <a:xfrm>
                <a:off x="611560" y="2060847"/>
                <a:ext cx="432122" cy="1584643"/>
              </a:xfrm>
              <a:prstGeom prst="downArrow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lang="en-US" altLang="zh-TW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U</a:t>
                </a:r>
              </a:p>
              <a:p>
                <a:pPr algn="ctr" eaLnBrk="1" hangingPunct="1"/>
                <a:r>
                  <a:rPr lang="en-US" altLang="zh-TW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B</a:t>
                </a:r>
              </a:p>
              <a:p>
                <a:pPr algn="ctr" eaLnBrk="1" hangingPunct="1"/>
                <a:r>
                  <a:rPr lang="en-US" altLang="zh-TW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P</a:t>
                </a:r>
                <a:endParaRPr lang="zh-TW" altLang="en-US">
                  <a:solidFill>
                    <a:srgbClr val="FFFFFF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8" name="向下箭號圖說文字 7"/>
              <p:cNvSpPr/>
              <p:nvPr/>
            </p:nvSpPr>
            <p:spPr>
              <a:xfrm>
                <a:off x="1116761" y="2060847"/>
                <a:ext cx="438476" cy="1584643"/>
              </a:xfrm>
              <a:prstGeom prst="downArrow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lang="en-US" altLang="zh-TW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B5</a:t>
                </a:r>
                <a:endParaRPr lang="zh-TW" altLang="en-US">
                  <a:solidFill>
                    <a:srgbClr val="FFFFFF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9" name="向下箭號圖說文字 8"/>
              <p:cNvSpPr/>
              <p:nvPr/>
            </p:nvSpPr>
            <p:spPr>
              <a:xfrm>
                <a:off x="1620374" y="2060847"/>
                <a:ext cx="433710" cy="1611636"/>
              </a:xfrm>
              <a:prstGeom prst="downArrow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lang="zh-TW" altLang="en-US" dirty="0" smtClean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產品培</a:t>
                </a:r>
                <a:r>
                  <a:rPr lang="zh-TW" altLang="en-US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訓</a:t>
                </a:r>
              </a:p>
            </p:txBody>
          </p:sp>
        </p:grpSp>
        <p:sp>
          <p:nvSpPr>
            <p:cNvPr id="21" name="向下箭號圖說文字 20"/>
            <p:cNvSpPr/>
            <p:nvPr/>
          </p:nvSpPr>
          <p:spPr bwMode="auto">
            <a:xfrm>
              <a:off x="2117474" y="2060574"/>
              <a:ext cx="438401" cy="1584326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家</a:t>
              </a:r>
              <a:endParaRPr lang="en-US" altLang="zh-TW">
                <a:solidFill>
                  <a:srgbClr val="FFFFFF"/>
                </a:solidFill>
                <a:latin typeface="Calibri"/>
                <a:ea typeface="Heiti TC Light"/>
                <a:cs typeface="Calibri"/>
              </a:endParaRPr>
            </a:p>
            <a:p>
              <a:pPr algn="ctr" eaLnBrk="1" hangingPunct="1"/>
              <a:r>
                <a:rPr lang="zh-TW" altLang="en-US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展</a:t>
              </a:r>
            </a:p>
          </p:txBody>
        </p:sp>
      </p:grpSp>
      <p:grpSp>
        <p:nvGrpSpPr>
          <p:cNvPr id="23" name="群組 22"/>
          <p:cNvGrpSpPr>
            <a:grpSpLocks/>
          </p:cNvGrpSpPr>
          <p:nvPr/>
        </p:nvGrpSpPr>
        <p:grpSpPr bwMode="auto">
          <a:xfrm>
            <a:off x="3112295" y="1545432"/>
            <a:ext cx="1459706" cy="1208485"/>
            <a:chOff x="610072" y="2060574"/>
            <a:chExt cx="1945803" cy="1611314"/>
          </a:xfrm>
        </p:grpSpPr>
        <p:grpSp>
          <p:nvGrpSpPr>
            <p:cNvPr id="306204" name="群組 9"/>
            <p:cNvGrpSpPr>
              <a:grpSpLocks/>
            </p:cNvGrpSpPr>
            <p:nvPr/>
          </p:nvGrpSpPr>
          <p:grpSpPr bwMode="auto">
            <a:xfrm>
              <a:off x="610072" y="2060575"/>
              <a:ext cx="1441648" cy="1611313"/>
              <a:chOff x="611560" y="2060848"/>
              <a:chExt cx="1441895" cy="1611635"/>
            </a:xfrm>
          </p:grpSpPr>
          <p:sp>
            <p:nvSpPr>
              <p:cNvPr id="26" name="向下箭號圖說文字 25"/>
              <p:cNvSpPr/>
              <p:nvPr/>
            </p:nvSpPr>
            <p:spPr>
              <a:xfrm>
                <a:off x="611560" y="2060847"/>
                <a:ext cx="431769" cy="1584643"/>
              </a:xfrm>
              <a:prstGeom prst="downArrow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lang="en-US" altLang="zh-TW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U</a:t>
                </a:r>
              </a:p>
              <a:p>
                <a:pPr algn="ctr" eaLnBrk="1" hangingPunct="1"/>
                <a:r>
                  <a:rPr lang="en-US" altLang="zh-TW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B</a:t>
                </a:r>
              </a:p>
              <a:p>
                <a:pPr algn="ctr" eaLnBrk="1" hangingPunct="1"/>
                <a:r>
                  <a:rPr lang="en-US" altLang="zh-TW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P</a:t>
                </a:r>
                <a:endParaRPr lang="zh-TW" altLang="en-US">
                  <a:solidFill>
                    <a:srgbClr val="FFFFFF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27" name="向下箭號圖說文字 26"/>
              <p:cNvSpPr/>
              <p:nvPr/>
            </p:nvSpPr>
            <p:spPr>
              <a:xfrm>
                <a:off x="1116349" y="2060847"/>
                <a:ext cx="438119" cy="1584643"/>
              </a:xfrm>
              <a:prstGeom prst="downArrow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lang="en-US" altLang="zh-TW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B5</a:t>
                </a:r>
                <a:endParaRPr lang="zh-TW" altLang="en-US">
                  <a:solidFill>
                    <a:srgbClr val="FFFFFF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28" name="向下箭號圖說文字 27"/>
              <p:cNvSpPr/>
              <p:nvPr/>
            </p:nvSpPr>
            <p:spPr>
              <a:xfrm>
                <a:off x="1619551" y="2060847"/>
                <a:ext cx="433356" cy="1611636"/>
              </a:xfrm>
              <a:prstGeom prst="downArrow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lang="zh-TW" altLang="en-US" dirty="0" smtClean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產品培</a:t>
                </a:r>
                <a:r>
                  <a:rPr lang="zh-TW" altLang="en-US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訓</a:t>
                </a:r>
              </a:p>
            </p:txBody>
          </p:sp>
        </p:grpSp>
        <p:sp>
          <p:nvSpPr>
            <p:cNvPr id="25" name="向下箭號圖說文字 24"/>
            <p:cNvSpPr/>
            <p:nvPr/>
          </p:nvSpPr>
          <p:spPr bwMode="auto">
            <a:xfrm>
              <a:off x="2117831" y="2060574"/>
              <a:ext cx="438044" cy="1584326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家</a:t>
              </a:r>
              <a:endParaRPr lang="en-US" altLang="zh-TW">
                <a:solidFill>
                  <a:srgbClr val="FFFFFF"/>
                </a:solidFill>
                <a:latin typeface="Calibri"/>
                <a:ea typeface="Heiti TC Light"/>
                <a:cs typeface="Calibri"/>
              </a:endParaRPr>
            </a:p>
            <a:p>
              <a:pPr algn="ctr" eaLnBrk="1" hangingPunct="1"/>
              <a:r>
                <a:rPr lang="zh-TW" altLang="en-US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展</a:t>
              </a:r>
            </a:p>
          </p:txBody>
        </p:sp>
      </p:grpSp>
      <p:grpSp>
        <p:nvGrpSpPr>
          <p:cNvPr id="29" name="群組 28"/>
          <p:cNvGrpSpPr>
            <a:grpSpLocks/>
          </p:cNvGrpSpPr>
          <p:nvPr/>
        </p:nvGrpSpPr>
        <p:grpSpPr bwMode="auto">
          <a:xfrm>
            <a:off x="4636295" y="1545432"/>
            <a:ext cx="1459706" cy="1208485"/>
            <a:chOff x="610072" y="2060574"/>
            <a:chExt cx="1945803" cy="1611314"/>
          </a:xfrm>
        </p:grpSpPr>
        <p:grpSp>
          <p:nvGrpSpPr>
            <p:cNvPr id="306199" name="群組 9"/>
            <p:cNvGrpSpPr>
              <a:grpSpLocks/>
            </p:cNvGrpSpPr>
            <p:nvPr/>
          </p:nvGrpSpPr>
          <p:grpSpPr bwMode="auto">
            <a:xfrm>
              <a:off x="610072" y="2060575"/>
              <a:ext cx="1441648" cy="1611313"/>
              <a:chOff x="611560" y="2060848"/>
              <a:chExt cx="1441895" cy="1611635"/>
            </a:xfrm>
          </p:grpSpPr>
          <p:sp>
            <p:nvSpPr>
              <p:cNvPr id="32" name="向下箭號圖說文字 31"/>
              <p:cNvSpPr/>
              <p:nvPr/>
            </p:nvSpPr>
            <p:spPr>
              <a:xfrm>
                <a:off x="611560" y="2060847"/>
                <a:ext cx="431769" cy="1584643"/>
              </a:xfrm>
              <a:prstGeom prst="downArrow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lang="en-US" altLang="zh-TW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U</a:t>
                </a:r>
              </a:p>
              <a:p>
                <a:pPr algn="ctr" eaLnBrk="1" hangingPunct="1"/>
                <a:r>
                  <a:rPr lang="en-US" altLang="zh-TW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B</a:t>
                </a:r>
              </a:p>
              <a:p>
                <a:pPr algn="ctr" eaLnBrk="1" hangingPunct="1"/>
                <a:r>
                  <a:rPr lang="en-US" altLang="zh-TW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P</a:t>
                </a:r>
                <a:endParaRPr lang="zh-TW" altLang="en-US">
                  <a:solidFill>
                    <a:srgbClr val="FFFFFF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33" name="向下箭號圖說文字 32"/>
              <p:cNvSpPr/>
              <p:nvPr/>
            </p:nvSpPr>
            <p:spPr>
              <a:xfrm>
                <a:off x="1116349" y="2060847"/>
                <a:ext cx="438119" cy="1584643"/>
              </a:xfrm>
              <a:prstGeom prst="downArrow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lang="en-US" altLang="zh-TW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B5</a:t>
                </a:r>
                <a:endParaRPr lang="zh-TW" altLang="en-US">
                  <a:solidFill>
                    <a:srgbClr val="FFFFFF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34" name="向下箭號圖說文字 33"/>
              <p:cNvSpPr/>
              <p:nvPr/>
            </p:nvSpPr>
            <p:spPr>
              <a:xfrm>
                <a:off x="1619551" y="2060847"/>
                <a:ext cx="433356" cy="1611636"/>
              </a:xfrm>
              <a:prstGeom prst="downArrow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lang="zh-TW" altLang="en-US" dirty="0" smtClean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產品培</a:t>
                </a:r>
                <a:r>
                  <a:rPr lang="zh-TW" altLang="en-US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訓</a:t>
                </a:r>
              </a:p>
            </p:txBody>
          </p:sp>
        </p:grpSp>
        <p:sp>
          <p:nvSpPr>
            <p:cNvPr id="31" name="向下箭號圖說文字 30"/>
            <p:cNvSpPr/>
            <p:nvPr/>
          </p:nvSpPr>
          <p:spPr bwMode="auto">
            <a:xfrm>
              <a:off x="2117831" y="2060574"/>
              <a:ext cx="438044" cy="1584326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家</a:t>
              </a:r>
              <a:endParaRPr lang="en-US" altLang="zh-TW">
                <a:solidFill>
                  <a:srgbClr val="FFFFFF"/>
                </a:solidFill>
                <a:latin typeface="Calibri"/>
                <a:ea typeface="Heiti TC Light"/>
                <a:cs typeface="Calibri"/>
              </a:endParaRPr>
            </a:p>
            <a:p>
              <a:pPr algn="ctr" eaLnBrk="1" hangingPunct="1"/>
              <a:r>
                <a:rPr lang="zh-TW" altLang="en-US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展</a:t>
              </a:r>
            </a:p>
          </p:txBody>
        </p:sp>
      </p:grpSp>
      <p:grpSp>
        <p:nvGrpSpPr>
          <p:cNvPr id="35" name="群組 34"/>
          <p:cNvGrpSpPr>
            <a:grpSpLocks/>
          </p:cNvGrpSpPr>
          <p:nvPr/>
        </p:nvGrpSpPr>
        <p:grpSpPr bwMode="auto">
          <a:xfrm>
            <a:off x="6147199" y="1545432"/>
            <a:ext cx="1459706" cy="1208485"/>
            <a:chOff x="610072" y="2060574"/>
            <a:chExt cx="1945803" cy="1611314"/>
          </a:xfrm>
        </p:grpSpPr>
        <p:grpSp>
          <p:nvGrpSpPr>
            <p:cNvPr id="306194" name="群組 9"/>
            <p:cNvGrpSpPr>
              <a:grpSpLocks/>
            </p:cNvGrpSpPr>
            <p:nvPr/>
          </p:nvGrpSpPr>
          <p:grpSpPr bwMode="auto">
            <a:xfrm>
              <a:off x="610072" y="2060575"/>
              <a:ext cx="1441648" cy="1611313"/>
              <a:chOff x="611560" y="2060848"/>
              <a:chExt cx="1441895" cy="1611635"/>
            </a:xfrm>
          </p:grpSpPr>
          <p:sp>
            <p:nvSpPr>
              <p:cNvPr id="38" name="向下箭號圖說文字 37"/>
              <p:cNvSpPr/>
              <p:nvPr/>
            </p:nvSpPr>
            <p:spPr>
              <a:xfrm>
                <a:off x="611560" y="2060847"/>
                <a:ext cx="431769" cy="1584643"/>
              </a:xfrm>
              <a:prstGeom prst="downArrow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lang="en-US" altLang="zh-TW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U</a:t>
                </a:r>
              </a:p>
              <a:p>
                <a:pPr algn="ctr" eaLnBrk="1" hangingPunct="1"/>
                <a:r>
                  <a:rPr lang="en-US" altLang="zh-TW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B</a:t>
                </a:r>
              </a:p>
              <a:p>
                <a:pPr algn="ctr" eaLnBrk="1" hangingPunct="1"/>
                <a:r>
                  <a:rPr lang="en-US" altLang="zh-TW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P</a:t>
                </a:r>
                <a:endParaRPr lang="zh-TW" altLang="en-US">
                  <a:solidFill>
                    <a:srgbClr val="FFFFFF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39" name="向下箭號圖說文字 38"/>
              <p:cNvSpPr/>
              <p:nvPr/>
            </p:nvSpPr>
            <p:spPr>
              <a:xfrm>
                <a:off x="1116349" y="2060847"/>
                <a:ext cx="438119" cy="1584643"/>
              </a:xfrm>
              <a:prstGeom prst="downArrow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lang="en-US" altLang="zh-TW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B5</a:t>
                </a:r>
                <a:endParaRPr lang="zh-TW" altLang="en-US">
                  <a:solidFill>
                    <a:srgbClr val="FFFFFF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40" name="向下箭號圖說文字 39"/>
              <p:cNvSpPr/>
              <p:nvPr/>
            </p:nvSpPr>
            <p:spPr>
              <a:xfrm>
                <a:off x="1619550" y="2060847"/>
                <a:ext cx="433357" cy="1611636"/>
              </a:xfrm>
              <a:prstGeom prst="downArrow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lang="zh-TW" altLang="en-US" dirty="0" smtClean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產品培</a:t>
                </a:r>
                <a:r>
                  <a:rPr lang="zh-TW" altLang="en-US" dirty="0">
                    <a:solidFill>
                      <a:srgbClr val="FFFFFF"/>
                    </a:solidFill>
                    <a:latin typeface="Calibri"/>
                    <a:ea typeface="Heiti TC Light"/>
                    <a:cs typeface="Calibri"/>
                  </a:rPr>
                  <a:t>訓</a:t>
                </a:r>
              </a:p>
            </p:txBody>
          </p:sp>
        </p:grpSp>
        <p:sp>
          <p:nvSpPr>
            <p:cNvPr id="37" name="向下箭號圖說文字 36"/>
            <p:cNvSpPr/>
            <p:nvPr/>
          </p:nvSpPr>
          <p:spPr bwMode="auto">
            <a:xfrm>
              <a:off x="2117831" y="2060574"/>
              <a:ext cx="438044" cy="1584326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家</a:t>
              </a:r>
              <a:endParaRPr lang="en-US" altLang="zh-TW">
                <a:solidFill>
                  <a:srgbClr val="FFFFFF"/>
                </a:solidFill>
                <a:latin typeface="Calibri"/>
                <a:ea typeface="Heiti TC Light"/>
                <a:cs typeface="Calibri"/>
              </a:endParaRPr>
            </a:p>
            <a:p>
              <a:pPr algn="ctr" eaLnBrk="1" hangingPunct="1"/>
              <a:r>
                <a:rPr lang="zh-TW" altLang="en-US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展</a:t>
              </a:r>
            </a:p>
          </p:txBody>
        </p:sp>
      </p:grpSp>
      <p:sp>
        <p:nvSpPr>
          <p:cNvPr id="41" name="文字方塊 2"/>
          <p:cNvSpPr txBox="1">
            <a:spLocks noChangeArrowheads="1"/>
          </p:cNvSpPr>
          <p:nvPr/>
        </p:nvSpPr>
        <p:spPr bwMode="auto">
          <a:xfrm>
            <a:off x="1816448" y="3568304"/>
            <a:ext cx="1017686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WEEK 1</a:t>
            </a:r>
          </a:p>
          <a:p>
            <a:pPr eaLnBrk="1" hangingPunct="1"/>
            <a:r>
              <a:rPr lang="zh-TW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第一周</a:t>
            </a:r>
          </a:p>
        </p:txBody>
      </p:sp>
      <p:sp>
        <p:nvSpPr>
          <p:cNvPr id="42" name="文字方塊 3"/>
          <p:cNvSpPr txBox="1">
            <a:spLocks noChangeArrowheads="1"/>
          </p:cNvSpPr>
          <p:nvPr/>
        </p:nvSpPr>
        <p:spPr bwMode="auto">
          <a:xfrm>
            <a:off x="3264019" y="3569938"/>
            <a:ext cx="1151930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WEEK 2</a:t>
            </a:r>
          </a:p>
          <a:p>
            <a:pPr eaLnBrk="1" hangingPunct="1"/>
            <a:r>
              <a:rPr lang="zh-TW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第二周</a:t>
            </a:r>
          </a:p>
        </p:txBody>
      </p:sp>
      <p:sp>
        <p:nvSpPr>
          <p:cNvPr id="43" name="文字方塊 4"/>
          <p:cNvSpPr txBox="1">
            <a:spLocks noChangeArrowheads="1"/>
          </p:cNvSpPr>
          <p:nvPr/>
        </p:nvSpPr>
        <p:spPr bwMode="auto">
          <a:xfrm>
            <a:off x="4795790" y="3548063"/>
            <a:ext cx="1255514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800" b="1" dirty="0">
                <a:latin typeface="Calibri"/>
                <a:ea typeface="Heiti TC Light"/>
                <a:cs typeface="Calibri"/>
              </a:rPr>
              <a:t>WEEK 3</a:t>
            </a:r>
          </a:p>
          <a:p>
            <a:pPr eaLnBrk="1" hangingPunct="1"/>
            <a:r>
              <a:rPr lang="zh-TW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第三周</a:t>
            </a:r>
          </a:p>
        </p:txBody>
      </p:sp>
      <p:sp>
        <p:nvSpPr>
          <p:cNvPr id="44" name="文字方塊 5"/>
          <p:cNvSpPr txBox="1">
            <a:spLocks noChangeArrowheads="1"/>
          </p:cNvSpPr>
          <p:nvPr/>
        </p:nvSpPr>
        <p:spPr bwMode="auto">
          <a:xfrm>
            <a:off x="6353476" y="3548063"/>
            <a:ext cx="1001910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800" b="1" dirty="0">
                <a:latin typeface="Calibri"/>
                <a:ea typeface="Heiti TC Light"/>
                <a:cs typeface="Calibri"/>
              </a:rPr>
              <a:t>WEEK 4</a:t>
            </a:r>
          </a:p>
          <a:p>
            <a:pPr eaLnBrk="1" hangingPunct="1"/>
            <a:r>
              <a:rPr lang="zh-TW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第四周</a:t>
            </a:r>
          </a:p>
        </p:txBody>
      </p:sp>
    </p:spTree>
    <p:extLst>
      <p:ext uri="{BB962C8B-B14F-4D97-AF65-F5344CB8AC3E}">
        <p14:creationId xmlns:p14="http://schemas.microsoft.com/office/powerpoint/2010/main" val="110257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投影片編號版面配置區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557213" indent="-21431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8572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2001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1543050" indent="-1714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D2D7BFC2-3673-4694-8BA5-7CF518FA1A02}" type="slidenum">
              <a:rPr kumimoji="0" lang="en-US" altLang="zh-TW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pPr eaLnBrk="1" hangingPunct="1"/>
              <a:t>28</a:t>
            </a:fld>
            <a:endParaRPr kumimoji="0" lang="en-US" altLang="zh-TW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3072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4" y="2419350"/>
            <a:ext cx="5970985" cy="31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072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80" y="2170510"/>
            <a:ext cx="91678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0720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106" y="2194322"/>
            <a:ext cx="91679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0720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2194322"/>
            <a:ext cx="91679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0720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92" y="2194322"/>
            <a:ext cx="91678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0720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217" y="2194322"/>
            <a:ext cx="91678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0720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511" y="2194322"/>
            <a:ext cx="91678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072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11" y="2189560"/>
            <a:ext cx="91678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0721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81" y="2189560"/>
            <a:ext cx="91679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307212" name="文字方塊 2"/>
          <p:cNvSpPr txBox="1">
            <a:spLocks noChangeArrowheads="1"/>
          </p:cNvSpPr>
          <p:nvPr/>
        </p:nvSpPr>
        <p:spPr bwMode="auto">
          <a:xfrm>
            <a:off x="1647826" y="3165874"/>
            <a:ext cx="81796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星期</a:t>
            </a:r>
            <a:r>
              <a:rPr lang="zh-TW" altLang="en-US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一</a:t>
            </a:r>
            <a:endParaRPr lang="en-US" altLang="zh-TW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eaLnBrk="1" hangingPunct="1"/>
            <a:r>
              <a:rPr lang="en-US" altLang="zh-TW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Mon.</a:t>
            </a:r>
            <a:endParaRPr lang="zh-TW" altLang="en-US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07213" name="文字方塊 3"/>
          <p:cNvSpPr txBox="1">
            <a:spLocks noChangeArrowheads="1"/>
          </p:cNvSpPr>
          <p:nvPr/>
        </p:nvSpPr>
        <p:spPr bwMode="auto">
          <a:xfrm>
            <a:off x="2574131" y="3165874"/>
            <a:ext cx="863204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星期</a:t>
            </a:r>
            <a:r>
              <a:rPr lang="zh-TW" altLang="en-US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二</a:t>
            </a:r>
            <a:endParaRPr lang="en-US" altLang="zh-TW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eaLnBrk="1" hangingPunct="1"/>
            <a:r>
              <a:rPr lang="en-US" altLang="zh-TW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Tue.</a:t>
            </a:r>
            <a:endParaRPr lang="zh-TW" altLang="en-US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07214" name="文字方塊 4"/>
          <p:cNvSpPr txBox="1">
            <a:spLocks noChangeArrowheads="1"/>
          </p:cNvSpPr>
          <p:nvPr/>
        </p:nvSpPr>
        <p:spPr bwMode="auto">
          <a:xfrm>
            <a:off x="3492103" y="3165874"/>
            <a:ext cx="917972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星期</a:t>
            </a:r>
            <a:r>
              <a:rPr lang="zh-TW" altLang="en-US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三</a:t>
            </a:r>
            <a:endParaRPr lang="en-US" altLang="zh-TW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eaLnBrk="1" hangingPunct="1"/>
            <a:r>
              <a:rPr lang="en-US" altLang="zh-TW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Wed.</a:t>
            </a:r>
            <a:endParaRPr lang="zh-TW" altLang="en-US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07215" name="文字方塊 5"/>
          <p:cNvSpPr txBox="1">
            <a:spLocks noChangeArrowheads="1"/>
          </p:cNvSpPr>
          <p:nvPr/>
        </p:nvSpPr>
        <p:spPr bwMode="auto">
          <a:xfrm>
            <a:off x="4410076" y="3165874"/>
            <a:ext cx="1241822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星期</a:t>
            </a:r>
            <a:r>
              <a:rPr lang="zh-TW" altLang="en-US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四</a:t>
            </a:r>
            <a:endParaRPr lang="en-US" altLang="zh-TW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eaLnBrk="1" hangingPunct="1"/>
            <a:r>
              <a:rPr lang="en-US" altLang="zh-TW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Thur.</a:t>
            </a:r>
            <a:endParaRPr lang="zh-TW" altLang="en-US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07216" name="文字方塊 6"/>
          <p:cNvSpPr txBox="1">
            <a:spLocks noChangeArrowheads="1"/>
          </p:cNvSpPr>
          <p:nvPr/>
        </p:nvSpPr>
        <p:spPr bwMode="auto">
          <a:xfrm>
            <a:off x="5219700" y="3165874"/>
            <a:ext cx="810816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星期</a:t>
            </a:r>
            <a:r>
              <a:rPr lang="zh-TW" altLang="en-US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五</a:t>
            </a:r>
            <a:endParaRPr lang="en-US" altLang="zh-TW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eaLnBrk="1" hangingPunct="1"/>
            <a:r>
              <a:rPr lang="en-US" altLang="zh-TW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Fri.</a:t>
            </a:r>
            <a:endParaRPr lang="zh-TW" altLang="en-US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07217" name="文字方塊 7"/>
          <p:cNvSpPr txBox="1">
            <a:spLocks noChangeArrowheads="1"/>
          </p:cNvSpPr>
          <p:nvPr/>
        </p:nvSpPr>
        <p:spPr bwMode="auto">
          <a:xfrm>
            <a:off x="6022182" y="3165874"/>
            <a:ext cx="114181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星期</a:t>
            </a:r>
            <a:r>
              <a:rPr lang="zh-TW" altLang="en-US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六</a:t>
            </a:r>
            <a:endParaRPr lang="en-US" altLang="zh-TW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eaLnBrk="1" hangingPunct="1"/>
            <a:r>
              <a:rPr lang="en-US" altLang="zh-TW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Sat.</a:t>
            </a:r>
            <a:endParaRPr lang="zh-TW" altLang="en-US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07218" name="文字方塊 8"/>
          <p:cNvSpPr txBox="1">
            <a:spLocks noChangeArrowheads="1"/>
          </p:cNvSpPr>
          <p:nvPr/>
        </p:nvSpPr>
        <p:spPr bwMode="auto">
          <a:xfrm>
            <a:off x="6862764" y="3165874"/>
            <a:ext cx="1112044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星期</a:t>
            </a:r>
            <a:r>
              <a:rPr lang="zh-TW" altLang="en-US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日</a:t>
            </a:r>
            <a:endParaRPr lang="en-US" altLang="zh-TW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eaLnBrk="1" hangingPunct="1"/>
            <a:r>
              <a:rPr lang="en-US" altLang="zh-TW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Sun.</a:t>
            </a:r>
            <a:endParaRPr lang="zh-TW" altLang="en-US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07219" name="文字方塊 1"/>
          <p:cNvSpPr txBox="1">
            <a:spLocks noChangeArrowheads="1"/>
          </p:cNvSpPr>
          <p:nvPr/>
        </p:nvSpPr>
        <p:spPr bwMode="auto">
          <a:xfrm>
            <a:off x="2204028" y="90504"/>
            <a:ext cx="4939541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3300" b="1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每週的計</a:t>
            </a:r>
            <a:r>
              <a:rPr lang="zh-TW" altLang="en-US" sz="3300" b="1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畫</a:t>
            </a:r>
            <a:endParaRPr lang="en-US" altLang="zh-TW" sz="3300" b="1" dirty="0" smtClean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  <a:p>
            <a:pPr algn="ctr" eaLnBrk="1" hangingPunct="1"/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WEEKLY 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PLAN</a:t>
            </a:r>
            <a:endParaRPr lang="en-US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2" name="向下箭號圖說文字 1"/>
          <p:cNvSpPr/>
          <p:nvPr/>
        </p:nvSpPr>
        <p:spPr>
          <a:xfrm>
            <a:off x="2626519" y="1221581"/>
            <a:ext cx="486966" cy="106322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A</a:t>
            </a:r>
          </a:p>
          <a:p>
            <a:pPr algn="ctr" eaLnBrk="1" hangingPunct="1"/>
            <a:r>
              <a:rPr lang="en-US" altLang="zh-TW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B</a:t>
            </a:r>
          </a:p>
          <a:p>
            <a:pPr algn="ctr" eaLnBrk="1" hangingPunct="1"/>
            <a:r>
              <a:rPr lang="en-US" altLang="zh-TW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C</a:t>
            </a:r>
            <a:endParaRPr lang="zh-TW" altLang="en-US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204821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380" y="1221583"/>
            <a:ext cx="502444" cy="107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3" name="向下箭號圖說文字 2"/>
          <p:cNvSpPr/>
          <p:nvPr/>
        </p:nvSpPr>
        <p:spPr>
          <a:xfrm>
            <a:off x="5219701" y="1221582"/>
            <a:ext cx="556022" cy="110251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U</a:t>
            </a:r>
          </a:p>
          <a:p>
            <a:pPr algn="ctr" eaLnBrk="1" hangingPunct="1"/>
            <a:r>
              <a:rPr lang="en-US" altLang="zh-TW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B</a:t>
            </a:r>
          </a:p>
          <a:p>
            <a:pPr algn="ctr" eaLnBrk="1" hangingPunct="1"/>
            <a:r>
              <a:rPr lang="en-US" altLang="zh-TW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P</a:t>
            </a:r>
            <a:endParaRPr lang="zh-TW" altLang="en-US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860518" y="3543127"/>
            <a:ext cx="7826281" cy="148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36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量變</a:t>
            </a:r>
            <a:r>
              <a:rPr lang="zh-TW" altLang="en-US" sz="360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才會有</a:t>
            </a:r>
            <a:r>
              <a:rPr lang="zh-TW" altLang="en-US" sz="36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質</a:t>
            </a:r>
            <a:r>
              <a:rPr lang="zh-TW" altLang="en-US" sz="36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變</a:t>
            </a:r>
            <a:endParaRPr lang="en-US" altLang="zh-TW" sz="3600" dirty="0" smtClean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  <a:p>
            <a:pPr algn="ctr" eaLnBrk="1" hangingPunct="1"/>
            <a:r>
              <a:rPr lang="en-US" altLang="zh-TW" sz="2000" dirty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QUANTITY </a:t>
            </a:r>
            <a:r>
              <a:rPr lang="en-US" altLang="zh-TW" sz="20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CHANGES </a:t>
            </a:r>
            <a:r>
              <a:rPr lang="en-US" altLang="zh-TW" sz="2000" dirty="0" smtClean="0">
                <a:latin typeface="Calibri"/>
                <a:ea typeface="Heiti TC Light"/>
                <a:cs typeface="Calibri"/>
              </a:rPr>
              <a:t>AND </a:t>
            </a:r>
            <a:r>
              <a:rPr lang="en-US" altLang="zh-TW" sz="2000" dirty="0">
                <a:latin typeface="Calibri"/>
                <a:ea typeface="Heiti TC Light"/>
                <a:cs typeface="Calibri"/>
              </a:rPr>
              <a:t>THEN </a:t>
            </a:r>
            <a:r>
              <a:rPr lang="en-US" altLang="zh-TW" sz="2000" dirty="0" smtClean="0">
                <a:solidFill>
                  <a:srgbClr val="FFFF00"/>
                </a:solidFill>
                <a:latin typeface="Calibri"/>
                <a:ea typeface="Heiti TC Light"/>
                <a:cs typeface="Calibri"/>
              </a:rPr>
              <a:t>QUALITY CHANGES</a:t>
            </a:r>
            <a:endParaRPr lang="en-US" altLang="zh-TW" sz="2000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  <a:p>
            <a:pPr algn="ctr" eaLnBrk="1" hangingPunct="1"/>
            <a:endParaRPr lang="zh-TW" altLang="en-US" sz="3600" dirty="0">
              <a:solidFill>
                <a:srgbClr val="FFFF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5" name="向下箭號圖說文字 24"/>
          <p:cNvSpPr/>
          <p:nvPr/>
        </p:nvSpPr>
        <p:spPr>
          <a:xfrm>
            <a:off x="3544492" y="1221581"/>
            <a:ext cx="486965" cy="105727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HBP</a:t>
            </a:r>
            <a:endParaRPr lang="en-US" altLang="zh-TW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7" name="向下箭號圖說文字 26"/>
          <p:cNvSpPr/>
          <p:nvPr/>
        </p:nvSpPr>
        <p:spPr>
          <a:xfrm>
            <a:off x="6931819" y="1221583"/>
            <a:ext cx="486966" cy="107989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dirty="0" smtClean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HBP</a:t>
            </a:r>
            <a:endParaRPr lang="en-US" altLang="zh-TW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8" name="向下箭號圖說文字 27"/>
          <p:cNvSpPr/>
          <p:nvPr/>
        </p:nvSpPr>
        <p:spPr>
          <a:xfrm>
            <a:off x="1709739" y="1221583"/>
            <a:ext cx="664369" cy="107989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TW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coring</a:t>
            </a:r>
          </a:p>
        </p:txBody>
      </p:sp>
      <p:sp>
        <p:nvSpPr>
          <p:cNvPr id="29" name="向下箭號圖說文字 28"/>
          <p:cNvSpPr/>
          <p:nvPr/>
        </p:nvSpPr>
        <p:spPr>
          <a:xfrm>
            <a:off x="4430317" y="1221583"/>
            <a:ext cx="486965" cy="107989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A</a:t>
            </a:r>
          </a:p>
          <a:p>
            <a:pPr algn="ctr" eaLnBrk="1" hangingPunct="1"/>
            <a:r>
              <a:rPr lang="en-US" altLang="zh-TW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B</a:t>
            </a:r>
          </a:p>
          <a:p>
            <a:pPr algn="ctr" eaLnBrk="1" hangingPunct="1"/>
            <a:r>
              <a:rPr lang="en-US" altLang="zh-TW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C</a:t>
            </a:r>
            <a:endParaRPr lang="zh-TW" altLang="en-US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339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33286" y="571275"/>
            <a:ext cx="4061998" cy="38856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3000" b="1" dirty="0">
                <a:latin typeface="Calibri"/>
                <a:ea typeface="Heiti TC Light"/>
                <a:cs typeface="Calibri"/>
              </a:rPr>
              <a:t>沒變強 </a:t>
            </a:r>
            <a:endParaRPr lang="en-US" altLang="zh-TW" sz="3000" b="1" dirty="0">
              <a:latin typeface="Calibri"/>
              <a:ea typeface="Heiti TC Light"/>
              <a:cs typeface="Calibri"/>
            </a:endParaRPr>
          </a:p>
          <a:p>
            <a:endParaRPr lang="en-US" altLang="zh-TW" sz="3000" b="1" dirty="0">
              <a:latin typeface="Calibri"/>
              <a:ea typeface="Heiti TC Light"/>
              <a:cs typeface="Calibri"/>
            </a:endParaRPr>
          </a:p>
          <a:p>
            <a:r>
              <a:rPr lang="zh-TW" altLang="en-US" sz="3000" b="1" dirty="0">
                <a:latin typeface="Calibri"/>
                <a:ea typeface="Heiti TC Light"/>
                <a:cs typeface="Calibri"/>
              </a:rPr>
              <a:t>是因為你過得太舒服</a:t>
            </a:r>
            <a:r>
              <a:rPr lang="zh-TW" altLang="en-US" sz="3000" b="1" dirty="0" smtClean="0">
                <a:latin typeface="Calibri"/>
                <a:ea typeface="Heiti TC Light"/>
                <a:cs typeface="Calibri"/>
              </a:rPr>
              <a:t>了</a:t>
            </a:r>
            <a:endParaRPr lang="en-US" altLang="zh-TW" sz="3000" b="1" dirty="0" smtClean="0">
              <a:latin typeface="Calibri"/>
              <a:ea typeface="Heiti TC Light"/>
              <a:cs typeface="Calibri"/>
            </a:endParaRPr>
          </a:p>
          <a:p>
            <a:r>
              <a:rPr lang="en-US" sz="3200" b="1" dirty="0">
                <a:latin typeface="Calibri"/>
                <a:ea typeface="Heiti TC Light"/>
                <a:cs typeface="Calibri"/>
              </a:rPr>
              <a:t>You</a:t>
            </a:r>
            <a:r>
              <a:rPr lang="en-US" sz="3200" dirty="0">
                <a:latin typeface="Calibri"/>
                <a:ea typeface="Heiti TC Light"/>
                <a:cs typeface="Calibri"/>
              </a:rPr>
              <a:t> </a:t>
            </a:r>
            <a:r>
              <a:rPr lang="en-US" sz="3200" dirty="0" smtClean="0">
                <a:latin typeface="Calibri"/>
                <a:ea typeface="Heiti TC Light"/>
                <a:cs typeface="Calibri"/>
              </a:rPr>
              <a:t>did not </a:t>
            </a:r>
            <a:r>
              <a:rPr lang="en-US" sz="3200" b="1" dirty="0" smtClean="0">
                <a:latin typeface="Calibri"/>
                <a:ea typeface="Heiti TC Light"/>
                <a:cs typeface="Calibri"/>
              </a:rPr>
              <a:t>get any stronger</a:t>
            </a:r>
            <a:r>
              <a:rPr lang="en-US" sz="3200" dirty="0" smtClean="0">
                <a:latin typeface="Calibri"/>
                <a:ea typeface="Heiti TC Light"/>
                <a:cs typeface="Calibri"/>
              </a:rPr>
              <a:t>,</a:t>
            </a:r>
            <a:r>
              <a:rPr lang="en-US" sz="3200" dirty="0">
                <a:latin typeface="Calibri"/>
                <a:ea typeface="Heiti TC Light"/>
                <a:cs typeface="Calibri"/>
              </a:rPr>
              <a:t> </a:t>
            </a:r>
            <a:r>
              <a:rPr lang="en-US" sz="3200" b="1" dirty="0">
                <a:latin typeface="Calibri"/>
                <a:ea typeface="Heiti TC Light"/>
                <a:cs typeface="Calibri"/>
              </a:rPr>
              <a:t>because you</a:t>
            </a:r>
            <a:r>
              <a:rPr lang="en-US" sz="3200" dirty="0">
                <a:latin typeface="Calibri"/>
                <a:ea typeface="Heiti TC Light"/>
                <a:cs typeface="Calibri"/>
              </a:rPr>
              <a:t> have been </a:t>
            </a:r>
            <a:r>
              <a:rPr lang="en-US" sz="3200" dirty="0" smtClean="0">
                <a:latin typeface="Calibri"/>
                <a:ea typeface="Heiti TC Light"/>
                <a:cs typeface="Calibri"/>
              </a:rPr>
              <a:t> living too</a:t>
            </a:r>
            <a:r>
              <a:rPr lang="en-US" sz="3200" dirty="0">
                <a:latin typeface="Calibri"/>
                <a:ea typeface="Heiti TC Light"/>
                <a:cs typeface="Calibri"/>
              </a:rPr>
              <a:t> </a:t>
            </a:r>
            <a:r>
              <a:rPr lang="en-US" sz="3200" b="1" dirty="0">
                <a:latin typeface="Calibri"/>
                <a:ea typeface="Heiti TC Light"/>
                <a:cs typeface="Calibri"/>
              </a:rPr>
              <a:t>comfortable</a:t>
            </a:r>
            <a:r>
              <a:rPr lang="en-US" sz="3200" dirty="0">
                <a:latin typeface="Calibri"/>
                <a:ea typeface="Heiti TC Light"/>
                <a:cs typeface="Calibri"/>
              </a:rPr>
              <a:t>.</a:t>
            </a:r>
            <a:endParaRPr lang="zh-TW" altLang="en-US" sz="3000" b="1" dirty="0">
              <a:latin typeface="Calibri"/>
              <a:ea typeface="Heiti TC Light"/>
              <a:cs typeface="Calibri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824" y="175815"/>
            <a:ext cx="2537680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1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投影片編號版面配置區 2"/>
          <p:cNvSpPr txBox="1">
            <a:spLocks noGrp="1"/>
          </p:cNvSpPr>
          <p:nvPr/>
        </p:nvSpPr>
        <p:spPr bwMode="auto">
          <a:xfrm>
            <a:off x="5686425" y="4157663"/>
            <a:ext cx="1200150" cy="26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C4F6D00-515B-4AE8-84D1-F86F48571511}" type="slidenum">
              <a:rPr lang="en-US" altLang="zh-TW" sz="70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zh-TW" sz="700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15045" name="Text Box 4"/>
          <p:cNvSpPr txBox="1">
            <a:spLocks noChangeArrowheads="1"/>
          </p:cNvSpPr>
          <p:nvPr/>
        </p:nvSpPr>
        <p:spPr bwMode="auto">
          <a:xfrm>
            <a:off x="1266353" y="87093"/>
            <a:ext cx="3708614" cy="51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02" tIns="25701" rIns="51402" bIns="2570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30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黃鵬升 </a:t>
            </a:r>
            <a:r>
              <a:rPr kumimoji="1" lang="en-US" altLang="zh-TW" sz="30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Johnny</a:t>
            </a:r>
            <a:r>
              <a:rPr kumimoji="1" lang="zh-TW" altLang="en-US" sz="30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kumimoji="1" lang="en-US" altLang="zh-TW" sz="30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Huang</a:t>
            </a:r>
          </a:p>
        </p:txBody>
      </p:sp>
      <p:pic>
        <p:nvPicPr>
          <p:cNvPr id="35842" name="Picture 2" descr="http://a7.sphotos.ak.fbcdn.net/hphotos-ak-snc7/405367_3023970046840_1315928908_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92" y="-23679746"/>
            <a:ext cx="365402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27595" y="1562576"/>
            <a:ext cx="3429000" cy="1592744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1800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外商金融保險公司</a:t>
            </a:r>
            <a:r>
              <a:rPr kumimoji="1" lang="en-US" altLang="zh-TW" sz="1800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9</a:t>
            </a:r>
            <a:r>
              <a:rPr kumimoji="1" lang="zh-TW" altLang="en-US" sz="1800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年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1800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27</a:t>
            </a:r>
            <a:r>
              <a:rPr kumimoji="1" lang="zh-TW" altLang="en-US" sz="1800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歲任外商保險公司處經理</a:t>
            </a:r>
            <a:endParaRPr kumimoji="1" lang="en-US" altLang="zh-TW" sz="1800" dirty="0">
              <a:solidFill>
                <a:srgbClr val="1F497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1800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曾任</a:t>
            </a:r>
            <a:r>
              <a:rPr kumimoji="1" lang="en-US" altLang="zh-TW" sz="1800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~</a:t>
            </a:r>
            <a:r>
              <a:rPr kumimoji="1" lang="zh-TW" altLang="en-US" sz="1800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北市南區地方協調員</a:t>
            </a:r>
            <a:endParaRPr kumimoji="1" lang="en-US" altLang="zh-TW" sz="1800" dirty="0">
              <a:solidFill>
                <a:srgbClr val="1F497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1800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   </a:t>
            </a:r>
            <a:r>
              <a:rPr kumimoji="1" lang="zh-TW" altLang="en-US" sz="1800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   </a:t>
            </a:r>
            <a:r>
              <a:rPr kumimoji="1" lang="en-US" altLang="zh-TW" sz="1800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~</a:t>
            </a:r>
            <a:r>
              <a:rPr kumimoji="1" lang="zh-TW" altLang="en-US" sz="1800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基金管理委員會成</a:t>
            </a:r>
            <a:r>
              <a:rPr kumimoji="1" lang="zh-TW" altLang="en-US" sz="1800" dirty="0" smtClean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員</a:t>
            </a:r>
            <a:endParaRPr kumimoji="1" lang="zh-TW" altLang="en-US" sz="1800" dirty="0">
              <a:solidFill>
                <a:srgbClr val="1F497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7595" y="632355"/>
            <a:ext cx="5986131" cy="13619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2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副總裁</a:t>
            </a:r>
            <a:r>
              <a:rPr kumimoji="1" lang="zh-TW" altLang="en-US" sz="2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級 </a:t>
            </a:r>
            <a:r>
              <a:rPr kumimoji="1" lang="en-US" altLang="zh-TW" sz="2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Field Vice – President</a:t>
            </a:r>
            <a:endParaRPr kumimoji="1" lang="en-US" altLang="zh-TW" sz="2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2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HK$276,000/</a:t>
            </a:r>
            <a:r>
              <a:rPr kumimoji="1" lang="zh-TW" altLang="en-US" sz="2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四</a:t>
            </a:r>
            <a:r>
              <a:rPr kumimoji="1" lang="zh-TW" altLang="en-US" sz="2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週</a:t>
            </a:r>
            <a:r>
              <a:rPr kumimoji="1" lang="en-US" altLang="zh-TW" sz="2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kumimoji="1" lang="en-US" altLang="zh-TW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HK$276,000 </a:t>
            </a:r>
            <a:r>
              <a:rPr kumimoji="1" lang="en-US" altLang="zh-TW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in </a:t>
            </a:r>
            <a:r>
              <a:rPr kumimoji="1" lang="en-US" altLang="zh-TW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4-week Pay </a:t>
            </a:r>
            <a:r>
              <a:rPr kumimoji="1" lang="en-US" altLang="zh-TW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Period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kumimoji="1" lang="en-US" altLang="zh-TW" sz="2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9" name="矩形 3"/>
          <p:cNvSpPr/>
          <p:nvPr/>
        </p:nvSpPr>
        <p:spPr>
          <a:xfrm>
            <a:off x="2996805" y="1555880"/>
            <a:ext cx="2617187" cy="211596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dirty="0" smtClean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9-Year </a:t>
            </a:r>
            <a:r>
              <a:rPr kumimoji="1" lang="en-US" altLang="zh-TW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Experience in a Foreign Insurance Company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A Branch Manager of a Foreign Insurance Company in the age of 27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Former Local Coordinator in South Region, Taipei City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Former NMTSS Fund </a:t>
            </a:r>
            <a:r>
              <a:rPr kumimoji="1" lang="en-US" altLang="zh-TW" dirty="0" smtClean="0">
                <a:solidFill>
                  <a:srgbClr val="1F497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Committee</a:t>
            </a:r>
            <a:endParaRPr kumimoji="1" lang="zh-TW" altLang="en-US" dirty="0">
              <a:solidFill>
                <a:srgbClr val="1F497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10" name="矩形 3"/>
          <p:cNvSpPr/>
          <p:nvPr/>
        </p:nvSpPr>
        <p:spPr>
          <a:xfrm>
            <a:off x="0" y="3647794"/>
            <a:ext cx="3429000" cy="761747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現</a:t>
            </a:r>
            <a:r>
              <a:rPr kumimoji="1" lang="zh-TW" alt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任</a:t>
            </a:r>
            <a:r>
              <a:rPr kumimoji="1" lang="en-US" altLang="zh-TW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~</a:t>
            </a:r>
            <a:r>
              <a:rPr kumimoji="1" lang="zh-TW" alt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領導人委員會成員</a:t>
            </a:r>
            <a:r>
              <a:rPr kumimoji="1" lang="en-US" altLang="zh-TW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(TLC)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          </a:t>
            </a:r>
            <a:r>
              <a:rPr kumimoji="1" lang="zh-TW" alt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美金百萬俱樂部成員</a:t>
            </a:r>
            <a:endParaRPr kumimoji="1" lang="en-US" altLang="zh-TW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11" name="矩形 3"/>
          <p:cNvSpPr/>
          <p:nvPr/>
        </p:nvSpPr>
        <p:spPr>
          <a:xfrm>
            <a:off x="3090631" y="3698774"/>
            <a:ext cx="2450800" cy="10387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Present Market Taiwan’s Leaders Committee (TLC</a:t>
            </a:r>
            <a:r>
              <a:rPr kumimoji="1" lang="en-US" altLang="zh-TW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zh-TW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Present </a:t>
            </a:r>
            <a:r>
              <a:rPr kumimoji="1" lang="en-US" altLang="zh-TW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Million Dollar Club member</a:t>
            </a:r>
            <a:endParaRPr kumimoji="1" lang="en-US" altLang="zh-TW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pic>
        <p:nvPicPr>
          <p:cNvPr id="12" name="圖片 7" descr="假掰照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66" y="1390322"/>
            <a:ext cx="3770434" cy="282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04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700" b="77000" l="0" r="100000">
                        <a14:foregroundMark x1="11500" y1="69100" x2="11500" y2="69100"/>
                        <a14:foregroundMark x1="11400" y1="68700" x2="11400" y2="68700"/>
                        <a14:foregroundMark x1="17200" y1="64000" x2="17200" y2="64000"/>
                        <a14:foregroundMark x1="17300" y1="62800" x2="17300" y2="62800"/>
                        <a14:foregroundMark x1="2900" y1="59300" x2="92500" y2="63500"/>
                        <a14:foregroundMark x1="85000" y1="67600" x2="98700" y2="70100"/>
                        <a14:foregroundMark x1="1200" y1="56900" x2="98600" y2="577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634" b="23183"/>
          <a:stretch/>
        </p:blipFill>
        <p:spPr>
          <a:xfrm>
            <a:off x="9441" y="3906982"/>
            <a:ext cx="9134560" cy="123651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idx="4294967295"/>
          </p:nvPr>
        </p:nvSpPr>
        <p:spPr>
          <a:xfrm>
            <a:off x="3001911" y="1633538"/>
            <a:ext cx="6046396" cy="857250"/>
          </a:xfrm>
        </p:spPr>
        <p:txBody>
          <a:bodyPr>
            <a:noAutofit/>
          </a:bodyPr>
          <a:lstStyle/>
          <a:p>
            <a:r>
              <a:rPr lang="en-US" altLang="zh-TW" sz="3600" b="1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2015 </a:t>
            </a:r>
            <a:r>
              <a:rPr lang="zh-TW" altLang="en-US" sz="3600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美安香港成功領袖會議</a:t>
            </a:r>
          </a:p>
        </p:txBody>
      </p:sp>
      <p:sp>
        <p:nvSpPr>
          <p:cNvPr id="4" name="Rectangle 3"/>
          <p:cNvSpPr/>
          <p:nvPr/>
        </p:nvSpPr>
        <p:spPr>
          <a:xfrm>
            <a:off x="3117042" y="2343150"/>
            <a:ext cx="5582774" cy="55399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000" b="1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MHK Leadership Conference 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9" b="17701"/>
          <a:stretch/>
        </p:blipFill>
        <p:spPr>
          <a:xfrm>
            <a:off x="0" y="1052280"/>
            <a:ext cx="3470030" cy="288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3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1BA18D-FDBA-485B-BBBB-C5312EDE1EF3}" type="slidenum">
              <a:rPr lang="en-US" altLang="zh-TW" smtClean="0">
                <a:solidFill>
                  <a:srgbClr val="FFFFFF"/>
                </a:solidFill>
              </a:rPr>
              <a:pPr/>
              <a:t>4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pic>
        <p:nvPicPr>
          <p:cNvPr id="7170" name="Picture 2" descr="E:\loveit\Pictures\2013-03-18 01\578649_10150969804711102_220569931101_12784196_365817825_n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19547"/>
            <a:ext cx="937904" cy="90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loveit\Pictures\2013-03-18 01\578649_10150969804711102_220569931101_12784196_365817825_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13" y="671040"/>
            <a:ext cx="1000464" cy="209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loveit\Pictures\2013-03-18 01\578649_10150969804711102_220569931101_12784196_365817825_n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109" y="671040"/>
            <a:ext cx="1026113" cy="209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loveit\Pictures\2013-03-18 01\578649_10150969804711102_220569931101_12784196_365817825_n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553" y="671040"/>
            <a:ext cx="1009818" cy="209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:\loveit\Pictures\2013-03-18 01\578649_10150969804711102_220569931101_12784196_365817825_n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702" y="671040"/>
            <a:ext cx="994142" cy="209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E:\loveit\Pictures\2013-03-18 01\578649_10150969804711102_220569931101_12784196_365817825_n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175" y="671040"/>
            <a:ext cx="1026114" cy="209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E:\loveit\Pictures\2013-03-18 01\578649_10150969804711102_220569931101_12784196_365817825_n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87" y="3108820"/>
            <a:ext cx="1142268" cy="182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E:\loveit\Pictures\2013-03-18 01\578649_10150969804711102_220569931101_12784196_365817825_n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06" y="3339200"/>
            <a:ext cx="1052162" cy="159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E:\loveit\Pictures\2013-03-18 01\578649_10150969804711102_220569931101_12784196_365817825_n7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4054483"/>
            <a:ext cx="1012964" cy="87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06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unt-everest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33793"/>
            <a:ext cx="7159752" cy="402736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28169" y="778105"/>
            <a:ext cx="6172200" cy="642938"/>
          </a:xfrm>
        </p:spPr>
        <p:txBody>
          <a:bodyPr>
            <a:noAutofit/>
          </a:bodyPr>
          <a:lstStyle/>
          <a:p>
            <a:pPr algn="r"/>
            <a:r>
              <a:rPr lang="en-US" sz="2400" b="1" dirty="0">
                <a:solidFill>
                  <a:srgbClr val="FFFFFF"/>
                </a:solidFill>
              </a:rPr>
              <a:t>Mt. Everest –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Finally at Summit</a:t>
            </a:r>
          </a:p>
        </p:txBody>
      </p:sp>
    </p:spTree>
    <p:extLst>
      <p:ext uri="{BB962C8B-B14F-4D97-AF65-F5344CB8AC3E}">
        <p14:creationId xmlns:p14="http://schemas.microsoft.com/office/powerpoint/2010/main" val="176464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751011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85460" y="-95697"/>
            <a:ext cx="36682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iti TC Light"/>
                <a:ea typeface="Heiti TC Light"/>
                <a:cs typeface="Heiti TC Light"/>
              </a:rPr>
              <a:t>環球視野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19664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Heiti TC Light"/>
              <a:ea typeface="Heiti TC Light"/>
              <a:cs typeface="Heiti TC Light"/>
            </a:endParaRPr>
          </a:p>
        </p:txBody>
      </p:sp>
      <p:pic>
        <p:nvPicPr>
          <p:cNvPr id="51202" name="Picture 11" descr="iStock_000016791565Lar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49966"/>
            <a:ext cx="3829050" cy="288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457200"/>
            <a:ext cx="1543050" cy="771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14301"/>
            <a:ext cx="1428750" cy="8179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australian-flag-3ft-x-2ft-3151-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971801"/>
            <a:ext cx="1314450" cy="7881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514351"/>
            <a:ext cx="1257300" cy="8370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543051"/>
            <a:ext cx="1371600" cy="9322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943350"/>
            <a:ext cx="1314450" cy="8822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43101"/>
            <a:ext cx="1314450" cy="875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314701"/>
            <a:ext cx="1485900" cy="111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3943350"/>
            <a:ext cx="14859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31495" y="1262626"/>
            <a:ext cx="18793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iti TC Light"/>
                <a:ea typeface="Heiti TC Light"/>
                <a:cs typeface="Heiti TC Light"/>
              </a:rPr>
              <a:t>團隊</a:t>
            </a:r>
            <a:endParaRPr lang="en-US" sz="5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148036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00" y="25762"/>
            <a:ext cx="6568680" cy="319237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439734" y="3129976"/>
            <a:ext cx="6268212" cy="2013524"/>
            <a:chOff x="1439734" y="3129976"/>
            <a:chExt cx="6268212" cy="20135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9734" y="3129976"/>
              <a:ext cx="6268212" cy="126088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3869" y="4201631"/>
              <a:ext cx="4079941" cy="941869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934585" y="3760420"/>
              <a:ext cx="4572001" cy="2480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90" t="50000" r="3732" b="25000"/>
            <a:stretch/>
          </p:blipFill>
          <p:spPr>
            <a:xfrm>
              <a:off x="3009014" y="3760420"/>
              <a:ext cx="3753293" cy="31522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136065" y="4672565"/>
              <a:ext cx="2254102" cy="218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01" t="50000" r="4265" b="25000"/>
            <a:stretch/>
          </p:blipFill>
          <p:spPr>
            <a:xfrm>
              <a:off x="4136065" y="4672565"/>
              <a:ext cx="1637414" cy="235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161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54467" y="987806"/>
            <a:ext cx="6742181" cy="4062659"/>
          </a:xfrm>
          <a:prstGeom prst="rect">
            <a:avLst/>
          </a:prstGeom>
          <a:solidFill>
            <a:schemeClr val="bg1">
              <a:lumMod val="50000"/>
              <a:lumOff val="5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ea typeface="Heiti TC Light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121" y="1248974"/>
            <a:ext cx="6016391" cy="36516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8" y="1010332"/>
            <a:ext cx="6179676" cy="2475986"/>
          </a:xfrm>
          <a:prstGeom prst="rect">
            <a:avLst/>
          </a:prstGeom>
        </p:spPr>
      </p:pic>
      <p:pic>
        <p:nvPicPr>
          <p:cNvPr id="6" name="Picture 5" descr="20120709_HowCommissionsAreEarned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6" y="1863728"/>
            <a:ext cx="144032" cy="2345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22" y="1354975"/>
            <a:ext cx="4238660" cy="287249"/>
          </a:xfrm>
          <a:prstGeom prst="rect">
            <a:avLst/>
          </a:prstGeom>
        </p:spPr>
      </p:pic>
      <p:pic>
        <p:nvPicPr>
          <p:cNvPr id="10" name="Picture 9" descr="20120709_HowCommissionsAreEarned_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0" y="2132949"/>
            <a:ext cx="6015068" cy="13580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97" y="2225795"/>
            <a:ext cx="6152241" cy="12619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28950" y="1667519"/>
            <a:ext cx="740658" cy="19620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900" dirty="0">
                <a:latin typeface="Calibri"/>
                <a:ea typeface="Heiti TC Light"/>
                <a:cs typeface="Calibri"/>
              </a:rPr>
              <a:t>1,200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92750" y="1683715"/>
            <a:ext cx="740658" cy="19620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dirty="0">
                <a:latin typeface="Calibri"/>
                <a:ea typeface="Heiti TC Light"/>
                <a:cs typeface="Calibri"/>
              </a:rPr>
              <a:t>1,200 </a:t>
            </a:r>
          </a:p>
        </p:txBody>
      </p:sp>
      <p:pic>
        <p:nvPicPr>
          <p:cNvPr id="15" name="Picture 14" descr="20120709_HowCommissionsAreEarned_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959" y="1690861"/>
            <a:ext cx="1769541" cy="144032"/>
          </a:xfrm>
          <a:prstGeom prst="rect">
            <a:avLst/>
          </a:prstGeom>
        </p:spPr>
      </p:pic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1008459" y="3565204"/>
            <a:ext cx="3506391" cy="21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zh-Hant" altLang="en-US" sz="1000" dirty="0">
                <a:latin typeface="Calibri"/>
                <a:ea typeface="Heiti TC Light"/>
                <a:cs typeface="Calibri"/>
              </a:rPr>
              <a:t>左右兩邊組織各累積</a:t>
            </a:r>
            <a:r>
              <a:rPr lang="en-US" altLang="zh-Hant" sz="1000" dirty="0">
                <a:latin typeface="Calibri"/>
                <a:ea typeface="Heiti TC Light"/>
                <a:cs typeface="Calibri"/>
              </a:rPr>
              <a:t>1200BV</a:t>
            </a:r>
            <a:r>
              <a:rPr lang="zh-Hant" altLang="en-US" sz="1000" dirty="0">
                <a:latin typeface="Calibri"/>
                <a:ea typeface="Heiti TC Light"/>
                <a:cs typeface="Calibri"/>
              </a:rPr>
              <a:t>點業績點數 </a:t>
            </a:r>
            <a:r>
              <a:rPr lang="en-US" altLang="zh-Hant" sz="1000" dirty="0">
                <a:latin typeface="Calibri"/>
                <a:ea typeface="Heiti TC Light"/>
                <a:cs typeface="Calibri"/>
              </a:rPr>
              <a:t>= HK$2,300</a:t>
            </a:r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4666059" y="3565204"/>
            <a:ext cx="3506391" cy="21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zh-Hant" altLang="en-US" sz="1000" dirty="0">
                <a:latin typeface="Calibri"/>
                <a:ea typeface="Heiti TC Light"/>
                <a:cs typeface="Calibri"/>
              </a:rPr>
              <a:t>左右兩邊組織各累積</a:t>
            </a:r>
            <a:r>
              <a:rPr lang="en-US" altLang="zh-Hant" sz="1000" dirty="0">
                <a:latin typeface="Calibri"/>
                <a:ea typeface="Heiti TC Light"/>
                <a:cs typeface="Calibri"/>
              </a:rPr>
              <a:t>1200IBV</a:t>
            </a:r>
            <a:r>
              <a:rPr lang="zh-Hant" altLang="en-US" sz="1000" dirty="0">
                <a:latin typeface="Calibri"/>
                <a:ea typeface="Heiti TC Light"/>
                <a:cs typeface="Calibri"/>
              </a:rPr>
              <a:t>點獎勵業績點數 </a:t>
            </a:r>
            <a:r>
              <a:rPr lang="en-US" altLang="zh-Hant" sz="1000" dirty="0">
                <a:latin typeface="Calibri"/>
                <a:ea typeface="Heiti TC Light"/>
                <a:cs typeface="Calibri"/>
              </a:rPr>
              <a:t>= HK$2,300</a:t>
            </a:r>
          </a:p>
        </p:txBody>
      </p:sp>
      <p:pic>
        <p:nvPicPr>
          <p:cNvPr id="20" name="Picture 19" descr="20120709_HowCommissionsAreEarned_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959" y="1549210"/>
            <a:ext cx="1769541" cy="1440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28950" y="1511043"/>
            <a:ext cx="740658" cy="19620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900" dirty="0">
                <a:latin typeface="Calibri"/>
                <a:ea typeface="Heiti TC Light"/>
                <a:cs typeface="Calibri"/>
              </a:rPr>
              <a:t>2,400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92750" y="1527239"/>
            <a:ext cx="740658" cy="19620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dirty="0">
                <a:latin typeface="Calibri"/>
                <a:ea typeface="Heiti TC Light"/>
                <a:cs typeface="Calibri"/>
              </a:rPr>
              <a:t>2,400 </a:t>
            </a:r>
          </a:p>
        </p:txBody>
      </p:sp>
      <p:pic>
        <p:nvPicPr>
          <p:cNvPr id="23" name="Picture 22" descr="20120709_HowCommissionsAreEarned_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959" y="1402796"/>
            <a:ext cx="1769541" cy="14403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28950" y="1362075"/>
            <a:ext cx="740658" cy="19620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900" dirty="0">
                <a:latin typeface="Calibri"/>
                <a:ea typeface="Heiti TC Light"/>
                <a:cs typeface="Calibri"/>
              </a:rPr>
              <a:t>3,600</a:t>
            </a:r>
          </a:p>
        </p:txBody>
      </p:sp>
      <p:pic>
        <p:nvPicPr>
          <p:cNvPr id="12" name="Picture 11" descr="20120709_HowCommissionsAreEarned_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14" y="1687558"/>
            <a:ext cx="1310009" cy="14403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492750" y="1378271"/>
            <a:ext cx="740658" cy="19620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dirty="0">
                <a:latin typeface="Calibri"/>
                <a:ea typeface="Heiti TC Light"/>
                <a:cs typeface="Calibri"/>
              </a:rPr>
              <a:t>3,600 </a:t>
            </a:r>
          </a:p>
        </p:txBody>
      </p:sp>
      <p:pic>
        <p:nvPicPr>
          <p:cNvPr id="26" name="Picture 25" descr="20120709_HowCommissionsAreEarned_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959" y="1251382"/>
            <a:ext cx="1769541" cy="14403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28950" y="1225162"/>
            <a:ext cx="740658" cy="19620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900" dirty="0">
                <a:latin typeface="Calibri"/>
                <a:ea typeface="Heiti TC Light"/>
                <a:cs typeface="Calibri"/>
              </a:rPr>
              <a:t>5,000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2750" y="1241358"/>
            <a:ext cx="740658" cy="19620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dirty="0">
                <a:latin typeface="Calibri"/>
                <a:ea typeface="Heiti TC Light"/>
                <a:cs typeface="Calibri"/>
              </a:rPr>
              <a:t>5,000 </a:t>
            </a:r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1008459" y="3780190"/>
            <a:ext cx="3506391" cy="21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zh-Hant" altLang="en-US" sz="1000" dirty="0">
                <a:latin typeface="Calibri"/>
                <a:ea typeface="Heiti TC Light"/>
                <a:cs typeface="Calibri"/>
              </a:rPr>
              <a:t>左右兩邊組織各累積</a:t>
            </a:r>
            <a:r>
              <a:rPr lang="en-US" altLang="zh-Hant" sz="1000" dirty="0">
                <a:latin typeface="Calibri"/>
                <a:ea typeface="Heiti TC Light"/>
                <a:cs typeface="Calibri"/>
              </a:rPr>
              <a:t>2400BV</a:t>
            </a:r>
            <a:r>
              <a:rPr lang="zh-Hant" altLang="en-US" sz="1000" dirty="0">
                <a:latin typeface="Calibri"/>
                <a:ea typeface="Heiti TC Light"/>
                <a:cs typeface="Calibri"/>
              </a:rPr>
              <a:t>點業績點數 </a:t>
            </a:r>
            <a:r>
              <a:rPr lang="en-US" altLang="zh-Hant" sz="1000" dirty="0">
                <a:latin typeface="Calibri"/>
                <a:ea typeface="Heiti TC Light"/>
                <a:cs typeface="Calibri"/>
              </a:rPr>
              <a:t>= HK$2,300</a:t>
            </a:r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4666059" y="3780190"/>
            <a:ext cx="3506391" cy="21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zh-Hant" altLang="en-US" sz="1000" dirty="0">
                <a:latin typeface="Calibri"/>
                <a:ea typeface="Heiti TC Light"/>
                <a:cs typeface="Calibri"/>
              </a:rPr>
              <a:t>左右兩邊組織各累積</a:t>
            </a:r>
            <a:r>
              <a:rPr lang="en-US" altLang="zh-Hant" sz="1000" dirty="0">
                <a:latin typeface="Calibri"/>
                <a:ea typeface="Heiti TC Light"/>
                <a:cs typeface="Calibri"/>
              </a:rPr>
              <a:t>2400IBV</a:t>
            </a:r>
            <a:r>
              <a:rPr lang="zh-Hant" altLang="en-US" sz="1000" dirty="0">
                <a:latin typeface="Calibri"/>
                <a:ea typeface="Heiti TC Light"/>
                <a:cs typeface="Calibri"/>
              </a:rPr>
              <a:t>點獎勵業績點數 </a:t>
            </a:r>
            <a:r>
              <a:rPr lang="en-US" altLang="zh-Hant" sz="1000" dirty="0">
                <a:latin typeface="Calibri"/>
                <a:ea typeface="Heiti TC Light"/>
                <a:cs typeface="Calibri"/>
              </a:rPr>
              <a:t>= HK$2,300</a:t>
            </a: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1008459" y="4003174"/>
            <a:ext cx="3506391" cy="21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zh-Hant" altLang="en-US" sz="1000" dirty="0">
                <a:latin typeface="Calibri"/>
                <a:ea typeface="Heiti TC Light"/>
                <a:cs typeface="Calibri"/>
              </a:rPr>
              <a:t>左右兩邊組織各累積</a:t>
            </a:r>
            <a:r>
              <a:rPr lang="en-US" altLang="zh-Hant" sz="1000" dirty="0">
                <a:latin typeface="Calibri"/>
                <a:ea typeface="Heiti TC Light"/>
                <a:cs typeface="Calibri"/>
              </a:rPr>
              <a:t>3600BV</a:t>
            </a:r>
            <a:r>
              <a:rPr lang="zh-Hant" altLang="en-US" sz="1000" dirty="0">
                <a:latin typeface="Calibri"/>
                <a:ea typeface="Heiti TC Light"/>
                <a:cs typeface="Calibri"/>
              </a:rPr>
              <a:t>點業績點數 </a:t>
            </a:r>
            <a:r>
              <a:rPr lang="en-US" altLang="zh-Hant" sz="1000" dirty="0">
                <a:latin typeface="Calibri"/>
                <a:ea typeface="Heiti TC Light"/>
                <a:cs typeface="Calibri"/>
              </a:rPr>
              <a:t>= HK$2,300</a:t>
            </a: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4666059" y="4003174"/>
            <a:ext cx="3506391" cy="21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zh-Hant" altLang="en-US" sz="1000" dirty="0">
                <a:latin typeface="Calibri"/>
                <a:ea typeface="Heiti TC Light"/>
                <a:cs typeface="Calibri"/>
              </a:rPr>
              <a:t>左右兩邊組織各累積</a:t>
            </a:r>
            <a:r>
              <a:rPr lang="en-US" altLang="zh-Hant" sz="1000" dirty="0">
                <a:latin typeface="Calibri"/>
                <a:ea typeface="Heiti TC Light"/>
                <a:cs typeface="Calibri"/>
              </a:rPr>
              <a:t>3600IBV</a:t>
            </a:r>
            <a:r>
              <a:rPr lang="zh-Hant" altLang="en-US" sz="1000" dirty="0">
                <a:latin typeface="Calibri"/>
                <a:ea typeface="Heiti TC Light"/>
                <a:cs typeface="Calibri"/>
              </a:rPr>
              <a:t>點獎勵業績點數 </a:t>
            </a:r>
            <a:r>
              <a:rPr lang="en-US" altLang="zh-Hant" sz="1000" dirty="0">
                <a:latin typeface="Calibri"/>
                <a:ea typeface="Heiti TC Light"/>
                <a:cs typeface="Calibri"/>
              </a:rPr>
              <a:t>= HK$2,300</a:t>
            </a:r>
          </a:p>
        </p:txBody>
      </p:sp>
      <p:sp>
        <p:nvSpPr>
          <p:cNvPr id="33" name="Rectangle 22"/>
          <p:cNvSpPr>
            <a:spLocks noChangeArrowheads="1"/>
          </p:cNvSpPr>
          <p:nvPr/>
        </p:nvSpPr>
        <p:spPr bwMode="auto">
          <a:xfrm>
            <a:off x="1008459" y="4220541"/>
            <a:ext cx="3506391" cy="21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zh-Hant" altLang="en-US" sz="1000" dirty="0">
                <a:latin typeface="Calibri"/>
                <a:ea typeface="Heiti TC Light"/>
                <a:cs typeface="Calibri"/>
              </a:rPr>
              <a:t>左右兩邊組織各累積</a:t>
            </a:r>
            <a:r>
              <a:rPr lang="en-US" altLang="zh-Hant" sz="1000" dirty="0">
                <a:latin typeface="Calibri"/>
                <a:ea typeface="Heiti TC Light"/>
                <a:cs typeface="Calibri"/>
              </a:rPr>
              <a:t>5000BV</a:t>
            </a:r>
            <a:r>
              <a:rPr lang="zh-Hant" altLang="en-US" sz="1000" dirty="0">
                <a:latin typeface="Calibri"/>
                <a:ea typeface="Heiti TC Light"/>
                <a:cs typeface="Calibri"/>
              </a:rPr>
              <a:t>點業績點數 </a:t>
            </a:r>
            <a:r>
              <a:rPr lang="en-US" altLang="zh-Hant" sz="1000" dirty="0">
                <a:latin typeface="Calibri"/>
                <a:ea typeface="Heiti TC Light"/>
                <a:cs typeface="Calibri"/>
              </a:rPr>
              <a:t>= HK$4,600</a:t>
            </a: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4666059" y="4220541"/>
            <a:ext cx="3506391" cy="21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zh-Hant" altLang="en-US" sz="1000" dirty="0">
                <a:latin typeface="Calibri"/>
                <a:ea typeface="Heiti TC Light"/>
                <a:cs typeface="Calibri"/>
              </a:rPr>
              <a:t>左右兩邊組織各累積</a:t>
            </a:r>
            <a:r>
              <a:rPr lang="en-US" altLang="zh-Hant" sz="1000" dirty="0">
                <a:latin typeface="Calibri"/>
                <a:ea typeface="Heiti TC Light"/>
                <a:cs typeface="Calibri"/>
              </a:rPr>
              <a:t>5000IBV</a:t>
            </a:r>
            <a:r>
              <a:rPr lang="zh-Hant" altLang="en-US" sz="1000" dirty="0">
                <a:latin typeface="Calibri"/>
                <a:ea typeface="Heiti TC Light"/>
                <a:cs typeface="Calibri"/>
              </a:rPr>
              <a:t>點獎勵業績點數 </a:t>
            </a:r>
            <a:r>
              <a:rPr lang="en-US" altLang="zh-Hant" sz="1000" dirty="0">
                <a:latin typeface="Calibri"/>
                <a:ea typeface="Heiti TC Light"/>
                <a:cs typeface="Calibri"/>
              </a:rPr>
              <a:t>= HK$4,600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53" y="1764745"/>
            <a:ext cx="1239236" cy="120645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749259" y="685800"/>
            <a:ext cx="6232069" cy="3090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Hant" sz="1700" dirty="0">
                <a:latin typeface="Calibri"/>
                <a:ea typeface="Heiti TC Light"/>
                <a:cs typeface="Calibri"/>
              </a:rPr>
              <a:t>BV</a:t>
            </a:r>
            <a:r>
              <a:rPr lang="zh-Hant" altLang="en-US" sz="1700" dirty="0">
                <a:latin typeface="Calibri"/>
                <a:ea typeface="Heiti TC Light"/>
                <a:cs typeface="Calibri"/>
              </a:rPr>
              <a:t>與</a:t>
            </a:r>
            <a:r>
              <a:rPr lang="en-US" altLang="zh-Hant" sz="1700" dirty="0">
                <a:latin typeface="Calibri"/>
                <a:ea typeface="Heiti TC Light"/>
                <a:cs typeface="Calibri"/>
              </a:rPr>
              <a:t>IBV</a:t>
            </a:r>
            <a:r>
              <a:rPr lang="zh-Hant" altLang="en-US" sz="1700" dirty="0">
                <a:latin typeface="Calibri"/>
                <a:ea typeface="Heiti TC Light"/>
                <a:cs typeface="Calibri"/>
              </a:rPr>
              <a:t>佣金每週計</a:t>
            </a:r>
            <a:r>
              <a:rPr lang="zh-Hant" altLang="en-US" sz="1700" dirty="0" smtClean="0">
                <a:latin typeface="Calibri"/>
                <a:ea typeface="Heiti TC Light"/>
                <a:cs typeface="Calibri"/>
              </a:rPr>
              <a:t>算</a:t>
            </a:r>
            <a:r>
              <a:rPr lang="zh-TW" altLang="en-US" sz="1700" dirty="0" smtClean="0">
                <a:latin typeface="Calibri"/>
                <a:ea typeface="Heiti TC Light"/>
                <a:cs typeface="Calibri"/>
              </a:rPr>
              <a:t> </a:t>
            </a:r>
            <a:r>
              <a:rPr lang="en-US" altLang="zh-Hant" sz="1700" dirty="0" smtClean="0">
                <a:latin typeface="Calibri"/>
                <a:ea typeface="Heiti TC Light"/>
                <a:cs typeface="Calibri"/>
              </a:rPr>
              <a:t>BV </a:t>
            </a:r>
            <a:r>
              <a:rPr lang="en-US" altLang="zh-Hant" sz="1700" dirty="0">
                <a:latin typeface="Calibri"/>
                <a:ea typeface="Heiti TC Light"/>
                <a:cs typeface="Calibri"/>
              </a:rPr>
              <a:t>&amp; IBV commissions are calculated weekly</a:t>
            </a:r>
            <a:r>
              <a:rPr lang="zh-TW" altLang="en-US" sz="1700" dirty="0" smtClean="0">
                <a:latin typeface="Calibri"/>
                <a:ea typeface="Heiti TC Light"/>
                <a:cs typeface="Calibri"/>
              </a:rPr>
              <a:t> </a:t>
            </a:r>
            <a:r>
              <a:rPr lang="zh-Hant" altLang="en-US" sz="1700" dirty="0" smtClean="0">
                <a:latin typeface="Calibri"/>
                <a:ea typeface="Heiti TC Light"/>
                <a:cs typeface="Calibri"/>
              </a:rPr>
              <a:t> </a:t>
            </a:r>
            <a:endParaRPr lang="zh-Hant" altLang="en-US" sz="1700" dirty="0">
              <a:latin typeface="Calibri"/>
              <a:ea typeface="Heiti TC Light"/>
              <a:cs typeface="Calibri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90"/>
          <a:stretch/>
        </p:blipFill>
        <p:spPr>
          <a:xfrm>
            <a:off x="1431036" y="192025"/>
            <a:ext cx="2323923" cy="4595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8" r="49905" b="24696"/>
          <a:stretch/>
        </p:blipFill>
        <p:spPr>
          <a:xfrm>
            <a:off x="3754958" y="273371"/>
            <a:ext cx="4200651" cy="29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 autoUpdateAnimBg="0"/>
      <p:bldP spid="19" grpId="0" autoUpdateAnimBg="0"/>
      <p:bldP spid="21" grpId="0"/>
      <p:bldP spid="22" grpId="0"/>
      <p:bldP spid="24" grpId="0"/>
      <p:bldP spid="25" grpId="0"/>
      <p:bldP spid="27" grpId="0"/>
      <p:bldP spid="28" grpId="0"/>
      <p:bldP spid="29" grpId="0" autoUpdateAnimBg="0"/>
      <p:bldP spid="30" grpId="0" autoUpdateAnimBg="0"/>
      <p:bldP spid="31" grpId="0" autoUpdateAnimBg="0"/>
      <p:bldP spid="32" grpId="0" autoUpdateAnimBg="0"/>
      <p:bldP spid="33" grpId="0" autoUpdateAnimBg="0"/>
      <p:bldP spid="34" grpId="0" autoUpdateAnimBg="0"/>
      <p:bldP spid="36" grpId="0"/>
    </p:bldLst>
  </p:timing>
</p:sld>
</file>

<file path=ppt/theme/theme1.xml><?xml version="1.0" encoding="utf-8"?>
<a:theme xmlns:a="http://schemas.openxmlformats.org/drawingml/2006/main" name="地平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860</TotalTime>
  <Words>1734</Words>
  <Application>Microsoft Office PowerPoint</Application>
  <PresentationFormat>On-screen Show (16:9)</PresentationFormat>
  <Paragraphs>353</Paragraphs>
  <Slides>30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地平線</vt:lpstr>
      <vt:lpstr>物色與招募 - 利用會議聯盟系統</vt:lpstr>
      <vt:lpstr>PowerPoint Presentation</vt:lpstr>
      <vt:lpstr>PowerPoint Presentation</vt:lpstr>
      <vt:lpstr>PowerPoint Presentation</vt:lpstr>
      <vt:lpstr>Mt. Everest – Finally at Summit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2 的威力無限大 The Infinite power of 2</vt:lpstr>
      <vt:lpstr>打敗上帝設計的數字遊戲</vt:lpstr>
      <vt:lpstr>PowerPoint Presentation</vt:lpstr>
      <vt:lpstr>PowerPoint Presentation</vt:lpstr>
      <vt:lpstr>PowerPoint Presentation</vt:lpstr>
      <vt:lpstr>黃世樺</vt:lpstr>
      <vt:lpstr>PowerPoint Presentation</vt:lpstr>
      <vt:lpstr>為甚麼招募進來的人…</vt:lpstr>
      <vt:lpstr>招募流程(步驟)是什麼? The recruiting Process</vt:lpstr>
      <vt:lpstr>NMTSS主要會議</vt:lpstr>
      <vt:lpstr>PowerPoint Presentation</vt:lpstr>
      <vt:lpstr>PowerPoint Presentation</vt:lpstr>
      <vt:lpstr>PowerPoint Presentation</vt:lpstr>
      <vt:lpstr>PowerPoint Presentation</vt:lpstr>
      <vt:lpstr>這半年的執行計劃 the Six months plan</vt:lpstr>
      <vt:lpstr>PowerPoint Presentation</vt:lpstr>
      <vt:lpstr>PowerPoint Presentation</vt:lpstr>
      <vt:lpstr>PowerPoint Presentation</vt:lpstr>
      <vt:lpstr>PowerPoint Presentation</vt:lpstr>
      <vt:lpstr>2015 美安香港成功領袖會議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shaews</dc:creator>
  <cp:lastModifiedBy>Monie Chan</cp:lastModifiedBy>
  <cp:revision>61</cp:revision>
  <dcterms:created xsi:type="dcterms:W3CDTF">2015-08-31T12:01:52Z</dcterms:created>
  <dcterms:modified xsi:type="dcterms:W3CDTF">2015-09-16T07:52:11Z</dcterms:modified>
</cp:coreProperties>
</file>